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3/2/2020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6.png"/><Relationship Id="rId7" Type="http://schemas.openxmlformats.org/officeDocument/2006/relationships/image" Target="../media/image11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15.png"/><Relationship Id="rId3" Type="http://schemas.openxmlformats.org/officeDocument/2006/relationships/image" Target="../media/image280.png"/><Relationship Id="rId7" Type="http://schemas.openxmlformats.org/officeDocument/2006/relationships/image" Target="../media/image321.png"/><Relationship Id="rId12" Type="http://schemas.openxmlformats.org/officeDocument/2006/relationships/image" Target="../media/image37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11" Type="http://schemas.openxmlformats.org/officeDocument/2006/relationships/image" Target="../media/image360.png"/><Relationship Id="rId5" Type="http://schemas.openxmlformats.org/officeDocument/2006/relationships/image" Target="../media/image301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Relationship Id="rId14" Type="http://schemas.openxmlformats.org/officeDocument/2006/relationships/image" Target="../media/image3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280.png"/><Relationship Id="rId7" Type="http://schemas.openxmlformats.org/officeDocument/2006/relationships/image" Target="../media/image4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2.png"/><Relationship Id="rId9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tags" Target="../tags/tag6.xml"/><Relationship Id="rId12" Type="http://schemas.openxmlformats.org/officeDocument/2006/relationships/image" Target="../media/image530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11" Type="http://schemas.openxmlformats.org/officeDocument/2006/relationships/image" Target="../media/image5200.png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510.png"/><Relationship Id="rId4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30.png"/><Relationship Id="rId5" Type="http://schemas.openxmlformats.org/officeDocument/2006/relationships/image" Target="../media/image3.png"/><Relationship Id="rId10" Type="http://schemas.openxmlformats.org/officeDocument/2006/relationships/image" Target="../media/image32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9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tags" Target="../tags/tag3.xml"/><Relationship Id="rId7" Type="http://schemas.openxmlformats.org/officeDocument/2006/relationships/image" Target="../media/image6.png"/><Relationship Id="rId12" Type="http://schemas.openxmlformats.org/officeDocument/2006/relationships/image" Target="../media/image53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6" r="4827" b="46184"/>
          <a:stretch/>
        </p:blipFill>
        <p:spPr>
          <a:xfrm>
            <a:off x="9019759" y="717429"/>
            <a:ext cx="3003082" cy="2952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Shortcomings of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PCA will reveal hidden structure within data if that hidden structure is a linear subspace</a:t>
                </a:r>
              </a:p>
              <a:p>
                <a:r>
                  <a:rPr lang="en-IN" dirty="0" smtClean="0"/>
                  <a:t>PCA fails to reveal hidden structure in data if data is lying on curved (hyper) surfaces</a:t>
                </a:r>
              </a:p>
              <a:p>
                <a:r>
                  <a:rPr lang="en-IN" dirty="0" smtClean="0"/>
                  <a:t>PCA may also fail if data is lying on an affine subspace</a:t>
                </a:r>
              </a:p>
              <a:p>
                <a:pPr lvl="2"/>
                <a:r>
                  <a:rPr lang="en-IN" dirty="0" smtClean="0"/>
                  <a:t>However, this can be easily overcome by mean </a:t>
                </a:r>
                <a:r>
                  <a:rPr lang="en-IN" dirty="0" err="1" smtClean="0"/>
                  <a:t>centering</a:t>
                </a:r>
                <a:r>
                  <a:rPr lang="en-IN" dirty="0" smtClean="0"/>
                  <a:t> data i.e. find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b="1" dirty="0" smtClean="0"/>
                  <a:t> </a:t>
                </a:r>
                <a:r>
                  <a:rPr lang="en-IN" dirty="0" smtClean="0"/>
                  <a:t>and do PCA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p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Mean </a:t>
                </a:r>
                <a:r>
                  <a:rPr lang="en-IN" dirty="0" err="1" smtClean="0"/>
                  <a:t>centering</a:t>
                </a:r>
                <a:r>
                  <a:rPr lang="en-IN" dirty="0" smtClean="0"/>
                  <a:t> removes displacement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250188" cy="5746376"/>
              </a:xfrm>
              <a:blipFill>
                <a:blip r:embed="rId3"/>
                <a:stretch>
                  <a:fillRect l="-1073" t="-2545" r="-11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3" b="45833"/>
          <a:stretch/>
        </p:blipFill>
        <p:spPr>
          <a:xfrm>
            <a:off x="6163905" y="785871"/>
            <a:ext cx="2750372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91" r="41911" b="4196"/>
          <a:stretch/>
        </p:blipFill>
        <p:spPr>
          <a:xfrm>
            <a:off x="7804073" y="5094015"/>
            <a:ext cx="3511602" cy="140528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821295" y="218309"/>
            <a:ext cx="2815864" cy="567562"/>
          </a:xfrm>
          <a:prstGeom prst="wedgeRectCallout">
            <a:avLst>
              <a:gd name="adj1" fmla="val 68086"/>
              <a:gd name="adj2" fmla="val 633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PCA will give us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6163905" y="4344799"/>
            <a:ext cx="2728751" cy="588522"/>
          </a:xfrm>
          <a:prstGeom prst="wedgeRectCallout">
            <a:avLst>
              <a:gd name="adj1" fmla="val 65688"/>
              <a:gd name="adj2" fmla="val 10502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we really want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9265919" y="3675755"/>
            <a:ext cx="2575058" cy="1092507"/>
          </a:xfrm>
          <a:prstGeom prst="wedgeRectCallout">
            <a:avLst>
              <a:gd name="adj1" fmla="val -86145"/>
              <a:gd name="adj2" fmla="val -5341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“Swiss Roll” data – used to be very popular in ML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61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PCA – Space Savings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features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space to store, 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𝑛𝑑</m:t>
                        </m:r>
                      </m:e>
                    </m:d>
                  </m:oMath>
                </a14:m>
                <a:r>
                  <a:rPr lang="en-IN" dirty="0" smtClean="0"/>
                  <a:t> time to apply a linear model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to all data points i.e. compute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dirty="0" smtClean="0"/>
                  <a:t>Perform PCA and approximate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using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pairs</a:t>
                </a:r>
              </a:p>
              <a:p>
                <a:pPr lvl="2"/>
                <a:r>
                  <a:rPr lang="en-IN" dirty="0" smtClean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using power + peeling method</a:t>
                </a:r>
              </a:p>
              <a:p>
                <a:pPr lvl="3"/>
                <a:r>
                  <a:rPr lang="en-IN" dirty="0" err="1" smtClean="0"/>
                  <a:t>Approx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as a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matrix. PCA gives the best such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approximation</a:t>
                </a:r>
              </a:p>
              <a:p>
                <a:pPr lvl="2"/>
                <a:r>
                  <a:rPr lang="en-IN" dirty="0" smtClean="0"/>
                  <a:t>Takes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dirty="0" smtClean="0"/>
                  <a:t> space to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3"/>
                <a:r>
                  <a:rPr lang="en-IN" b="1" dirty="0"/>
                  <a:t>Warning</a:t>
                </a:r>
                <a:r>
                  <a:rPr lang="en-IN" dirty="0"/>
                  <a:t>: </a:t>
                </a:r>
                <a:r>
                  <a:rPr lang="en-IN" dirty="0" smtClean="0"/>
                  <a:t>the </a:t>
                </a:r>
                <a:r>
                  <a:rPr lang="en-IN" dirty="0"/>
                  <a:t>above </a:t>
                </a:r>
                <a:r>
                  <a:rPr lang="en-IN" dirty="0" smtClean="0"/>
                  <a:t>benefit is lost if we compute and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(instead, store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Applying linear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0" dirty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  <m:d>
                          <m:d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I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IN" i="0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dirty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IN" b="1" dirty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r>
                                  <a:rPr lang="en-IN" b="1" i="0" dirty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takes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time</a:t>
                </a:r>
              </a:p>
              <a:p>
                <a:pPr lvl="3"/>
                <a:r>
                  <a:rPr lang="en-IN" b="1" dirty="0" smtClean="0"/>
                  <a:t>Warning</a:t>
                </a:r>
                <a:r>
                  <a:rPr lang="en-IN" dirty="0" smtClean="0"/>
                  <a:t>: </a:t>
                </a:r>
                <a:r>
                  <a:rPr lang="en-IN" dirty="0"/>
                  <a:t>the above benefit is lost if we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then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How to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? Various considerations that pose a </a:t>
                </a:r>
                <a:r>
                  <a:rPr lang="en-IN" i="0" dirty="0" err="1" smtClean="0"/>
                  <a:t>tradeoff</a:t>
                </a:r>
                <a:endParaRPr lang="en-IN" i="0" dirty="0" smtClean="0"/>
              </a:p>
              <a:p>
                <a:pPr lvl="2"/>
                <a:r>
                  <a:rPr lang="en-IN" b="1" i="0" dirty="0" smtClean="0"/>
                  <a:t>Time/Space Budget</a:t>
                </a:r>
                <a:r>
                  <a:rPr lang="en-IN" i="0" dirty="0" smtClean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 small enough </a:t>
                </a:r>
                <a:r>
                  <a:rPr lang="en-IN" i="0" dirty="0" err="1" smtClean="0"/>
                  <a:t>s.t.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IN" i="0" dirty="0" smtClean="0"/>
                  <a:t> is manageable</a:t>
                </a:r>
              </a:p>
              <a:p>
                <a:pPr lvl="2"/>
                <a:r>
                  <a:rPr lang="en-IN" b="1" i="0" dirty="0" smtClean="0"/>
                  <a:t>Error Tolerance</a:t>
                </a:r>
                <a:r>
                  <a:rPr lang="en-IN" i="0" dirty="0" smtClean="0"/>
                  <a:t>: choose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i="0" dirty="0" smtClean="0"/>
                  <a:t> large enough </a:t>
                </a:r>
                <a:r>
                  <a:rPr lang="en-IN" i="0" dirty="0" err="1" smtClean="0"/>
                  <a:t>s.t.</a:t>
                </a:r>
                <a:r>
                  <a:rPr lang="en-IN" i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i="0" dirty="0" smtClean="0"/>
                  <a:t> is acceptable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6141932"/>
              </a:xfrm>
              <a:blipFill>
                <a:blip r:embed="rId2"/>
                <a:stretch>
                  <a:fillRect l="-562" t="-2282" r="-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240" y="36190"/>
            <a:ext cx="1710758" cy="171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Is there are quick way to find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small or not? </a:t>
                </a:r>
                <a:endParaRPr lang="en-IN" sz="2400" b="1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220" y="95146"/>
                <a:ext cx="4462376" cy="1016477"/>
              </a:xfrm>
              <a:prstGeom prst="wedgeRectCallout">
                <a:avLst>
                  <a:gd name="adj1" fmla="val 65547"/>
                  <a:gd name="adj2" fmla="val 53725"/>
                </a:avLst>
              </a:prstGeom>
              <a:blipFill>
                <a:blip r:embed="rId4"/>
                <a:stretch>
                  <a:fillRect l="-140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5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 smtClean="0"/>
                  <a:t>Finding the right value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we have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ignoring peeling errors, we 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Fact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</m:oMath>
                </a14:m>
                <a:r>
                  <a:rPr lang="en-IN" dirty="0" smtClean="0"/>
                  <a:t> is the trace (sum of diagonal)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𝐮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 smtClean="0"/>
                  <a:t> are orthonormal and so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𝐮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nary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Used linearity of trace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tr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𝐯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to show </a:t>
                </a:r>
                <a:r>
                  <a:rPr lang="en-IN" dirty="0" smtClean="0"/>
                  <a:t>this</a:t>
                </a:r>
              </a:p>
              <a:p>
                <a:r>
                  <a:rPr lang="en-IN" dirty="0" smtClean="0"/>
                  <a:t>Similarly, can show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 prominent knee point, if one exists, gives us a good idea of the true intrinsic dimensionality of the data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3"/>
                <a:stretch>
                  <a:fillRect l="-562" t="-424" b="-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904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So, first 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Then, once you have a PCA for some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compute the squared sum of singular values you have got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Use this to get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589" y="123633"/>
                <a:ext cx="8210115" cy="1499041"/>
              </a:xfrm>
              <a:prstGeom prst="wedgeRectCallout">
                <a:avLst>
                  <a:gd name="adj1" fmla="val 59154"/>
                  <a:gd name="adj2" fmla="val 38409"/>
                </a:avLst>
              </a:prstGeom>
              <a:blipFill>
                <a:blip r:embed="rId5"/>
                <a:stretch>
                  <a:fillRect l="-609" b="-119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0620651" y="2187057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Often, if you plot how the error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goes down as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you will find that after some golden value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error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drops much more slowly. This “knee” point is a good place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to stop to get good bang-for-buck in terms of the </a:t>
                </a:r>
                <a:b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</a:b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accuracy-speed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tradeoff</a:t>
                </a:r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1" y="1953699"/>
                <a:ext cx="10296929" cy="2183922"/>
              </a:xfrm>
              <a:prstGeom prst="wedgeRectCallout">
                <a:avLst>
                  <a:gd name="adj1" fmla="val 57877"/>
                  <a:gd name="adj2" fmla="val 14402"/>
                </a:avLst>
              </a:prstGeom>
              <a:blipFill>
                <a:blip r:embed="rId6"/>
                <a:stretch>
                  <a:fillRect l="-711" b="-301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7386018" y="2024926"/>
            <a:ext cx="3143035" cy="2112695"/>
            <a:chOff x="9223603" y="5147353"/>
            <a:chExt cx="2378797" cy="159898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739901" y="5147353"/>
              <a:ext cx="0" cy="148975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9471493" y="6411074"/>
              <a:ext cx="2130907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 rot="16200000">
                  <a:off x="8877483" y="5535110"/>
                  <a:ext cx="1188018" cy="495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8877483" y="5535110"/>
                  <a:ext cx="1188018" cy="495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10308911" y="6377008"/>
                  <a:ext cx="37093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911" y="6377008"/>
                  <a:ext cx="37093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Freeform 27"/>
            <p:cNvSpPr/>
            <p:nvPr/>
          </p:nvSpPr>
          <p:spPr>
            <a:xfrm>
              <a:off x="9801546" y="5178175"/>
              <a:ext cx="1654139" cy="1181528"/>
            </a:xfrm>
            <a:custGeom>
              <a:avLst/>
              <a:gdLst>
                <a:gd name="connsiteX0" fmla="*/ 0 w 1654139"/>
                <a:gd name="connsiteY0" fmla="*/ 0 h 1181528"/>
                <a:gd name="connsiteX1" fmla="*/ 92467 w 1654139"/>
                <a:gd name="connsiteY1" fmla="*/ 667821 h 1181528"/>
                <a:gd name="connsiteX2" fmla="*/ 400692 w 1654139"/>
                <a:gd name="connsiteY2" fmla="*/ 986319 h 1181528"/>
                <a:gd name="connsiteX3" fmla="*/ 698643 w 1654139"/>
                <a:gd name="connsiteY3" fmla="*/ 1119883 h 1181528"/>
                <a:gd name="connsiteX4" fmla="*/ 1078787 w 1654139"/>
                <a:gd name="connsiteY4" fmla="*/ 1160980 h 1181528"/>
                <a:gd name="connsiteX5" fmla="*/ 1387011 w 1654139"/>
                <a:gd name="connsiteY5" fmla="*/ 1181528 h 1181528"/>
                <a:gd name="connsiteX6" fmla="*/ 1654139 w 1654139"/>
                <a:gd name="connsiteY6" fmla="*/ 1171254 h 118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4139" h="1181528">
                  <a:moveTo>
                    <a:pt x="0" y="0"/>
                  </a:moveTo>
                  <a:lnTo>
                    <a:pt x="92467" y="667821"/>
                  </a:lnTo>
                  <a:lnTo>
                    <a:pt x="400692" y="986319"/>
                  </a:lnTo>
                  <a:lnTo>
                    <a:pt x="698643" y="1119883"/>
                  </a:lnTo>
                  <a:lnTo>
                    <a:pt x="1078787" y="1160980"/>
                  </a:lnTo>
                  <a:lnTo>
                    <a:pt x="1387011" y="1181528"/>
                  </a:lnTo>
                  <a:lnTo>
                    <a:pt x="1654139" y="1171254"/>
                  </a:lnTo>
                </a:path>
              </a:pathLst>
            </a:cu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9165090" y="2153774"/>
            <a:ext cx="1221484" cy="855335"/>
          </a:xfrm>
          <a:prstGeom prst="wedgeRectCallout">
            <a:avLst>
              <a:gd name="adj1" fmla="val -54168"/>
              <a:gd name="adj2" fmla="val 1041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“knee” point</a:t>
            </a:r>
          </a:p>
        </p:txBody>
      </p:sp>
    </p:spTree>
    <p:extLst>
      <p:ext uri="{BB962C8B-B14F-4D97-AF65-F5344CB8AC3E}">
        <p14:creationId xmlns:p14="http://schemas.microsoft.com/office/powerpoint/2010/main" val="28897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3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 of PCA – Noise Removal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 dirty="0" smtClean="0"/>
                  <a:t>If data features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but data is really lying 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dim subspace then it may be noise that is making the data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</a:t>
                </a:r>
              </a:p>
              <a:p>
                <a:r>
                  <a:rPr lang="en-IN" dirty="0" smtClean="0"/>
                  <a:t>PCA can help extract only the important (hidden)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features in the data which we can then use to classify/do other ML stuff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7749594" cy="2506597"/>
              </a:xfrm>
              <a:blipFill>
                <a:blip r:embed="rId2"/>
                <a:stretch>
                  <a:fillRect l="-708" t="-7039" r="-2675" b="-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503191" y="830934"/>
            <a:ext cx="5236280" cy="2780352"/>
            <a:chOff x="3131795" y="1923237"/>
            <a:chExt cx="6845355" cy="3634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5" y="1923237"/>
              <a:ext cx="6160838" cy="361660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312" y="1941372"/>
              <a:ext cx="6160838" cy="3616601"/>
            </a:xfrm>
            <a:prstGeom prst="rect">
              <a:avLst/>
            </a:prstGeom>
          </p:spPr>
        </p:pic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smtClean="0"/>
              <a:t>http://personales.upv.es/jmanjon/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and use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as a set of new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-dimensional features for the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data points</a:t>
                </a:r>
              </a:p>
              <a:p>
                <a:pPr lvl="2"/>
                <a:r>
                  <a:rPr lang="en-IN" dirty="0" smtClean="0"/>
                  <a:t>Training </a:t>
                </a:r>
                <a:r>
                  <a:rPr lang="en-IN" dirty="0" err="1" smtClean="0"/>
                  <a:t>algos</a:t>
                </a:r>
                <a:r>
                  <a:rPr lang="en-IN" dirty="0" smtClean="0"/>
                  <a:t> would get sped up if used with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features instead of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</a:t>
                </a:r>
              </a:p>
              <a:p>
                <a:pPr lvl="2"/>
                <a:r>
                  <a:rPr lang="en-IN" dirty="0" smtClean="0"/>
                  <a:t>Testing may not get sped up because for a given test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will first have to find out its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representation – would need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Notice that we have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𝑋</m:t>
                    </m:r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(since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is orthonormal) so even for training features we can compute </a:t>
                </a:r>
                <a14:m>
                  <m:oMath xmlns:m="http://schemas.openxmlformats.org/officeDocument/2006/math">
                    <m:r>
                      <a:rPr lang="en-IN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rep by just hitting with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3" y="3618222"/>
                <a:ext cx="11667241" cy="2946625"/>
              </a:xfrm>
              <a:prstGeom prst="rect">
                <a:avLst/>
              </a:prstGeom>
              <a:blipFill>
                <a:blip r:embed="rId5"/>
                <a:stretch>
                  <a:fillRect l="-470" t="-4348" r="-941" b="-14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1994021" y="162361"/>
            <a:ext cx="5531231" cy="827743"/>
          </a:xfrm>
          <a:prstGeom prst="wedgeRectCallout">
            <a:avLst>
              <a:gd name="adj1" fmla="val 64618"/>
              <a:gd name="adj2" fmla="val 5496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Treat images as matrix and “smoothen” the image by taking a low-rank approximation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21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Foreground Background Separation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14</a:t>
            </a:fld>
            <a:endParaRPr lang="en-US"/>
          </a:p>
        </p:txBody>
      </p:sp>
      <p:sp>
        <p:nvSpPr>
          <p:cNvPr id="182" name="Footer Placeholder 4"/>
          <p:cNvSpPr txBox="1">
            <a:spLocks/>
          </p:cNvSpPr>
          <p:nvPr/>
        </p:nvSpPr>
        <p:spPr>
          <a:xfrm>
            <a:off x="1945341" y="6356350"/>
            <a:ext cx="9412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Nexa Book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Nexa Book" panose="02000000000000000000" pitchFamily="2" charset="0"/>
              <a:ea typeface="+mn-ea"/>
              <a:cs typeface="+mn-cs"/>
            </a:endParaRPr>
          </a:p>
        </p:txBody>
      </p:sp>
      <p:sp>
        <p:nvSpPr>
          <p:cNvPr id="183" name="Slide Number Placeholder 5"/>
          <p:cNvSpPr txBox="1">
            <a:spLocks/>
          </p:cNvSpPr>
          <p:nvPr/>
        </p:nvSpPr>
        <p:spPr>
          <a:xfrm>
            <a:off x="11358282" y="6356350"/>
            <a:ext cx="4751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7030A0"/>
                </a:solidFill>
                <a:latin typeface="Nexa Bold Regular" panose="020000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D88A9-5B8B-4CFE-9098-C79CBACC18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Nexa Bold Regular" panose="020000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Nexa Bold Regular" panose="02000000000000000000" pitchFamily="2" charset="0"/>
              <a:ea typeface="+mn-ea"/>
              <a:cs typeface="+mn-cs"/>
            </a:endParaRPr>
          </a:p>
        </p:txBody>
      </p:sp>
      <p:grpSp>
        <p:nvGrpSpPr>
          <p:cNvPr id="184" name="Group 183"/>
          <p:cNvGrpSpPr/>
          <p:nvPr/>
        </p:nvGrpSpPr>
        <p:grpSpPr>
          <a:xfrm>
            <a:off x="449492" y="3673632"/>
            <a:ext cx="1627632" cy="1014984"/>
            <a:chOff x="443887" y="1819656"/>
            <a:chExt cx="1627632" cy="1014984"/>
          </a:xfrm>
        </p:grpSpPr>
        <p:sp>
          <p:nvSpPr>
            <p:cNvPr id="185" name="Rectangle 184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Trapezoid 186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ight Triangle 187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Right Triangle 188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2382569" y="3673632"/>
            <a:ext cx="1627632" cy="1014984"/>
            <a:chOff x="443887" y="1819656"/>
            <a:chExt cx="1627632" cy="1014984"/>
          </a:xfrm>
        </p:grpSpPr>
        <p:sp>
          <p:nvSpPr>
            <p:cNvPr id="196" name="Rectangle 195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Trapezoid 197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Right Triangle 198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Right Triangle 199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4315646" y="3673632"/>
            <a:ext cx="1627632" cy="1014984"/>
            <a:chOff x="443887" y="1819656"/>
            <a:chExt cx="1627632" cy="1014984"/>
          </a:xfrm>
        </p:grpSpPr>
        <p:sp>
          <p:nvSpPr>
            <p:cNvPr id="207" name="Rectangle 206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Trapezoid 208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ight Triangle 209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ight Triangle 210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6248723" y="3673632"/>
            <a:ext cx="1627632" cy="1014984"/>
            <a:chOff x="443887" y="1819656"/>
            <a:chExt cx="1627632" cy="1014984"/>
          </a:xfrm>
        </p:grpSpPr>
        <p:sp>
          <p:nvSpPr>
            <p:cNvPr id="218" name="Rectangle 217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Trapezoid 219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Right Triangle 220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Right Triangle 221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181800" y="3673632"/>
            <a:ext cx="1627632" cy="1014984"/>
            <a:chOff x="443887" y="1819656"/>
            <a:chExt cx="1627632" cy="1014984"/>
          </a:xfrm>
        </p:grpSpPr>
        <p:sp>
          <p:nvSpPr>
            <p:cNvPr id="229" name="Rectangle 22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Trapezoid 23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Right Triangle 23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ight Triangle 23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10114877" y="3673632"/>
            <a:ext cx="1627632" cy="1014984"/>
            <a:chOff x="443887" y="1819656"/>
            <a:chExt cx="1627632" cy="1014984"/>
          </a:xfrm>
        </p:grpSpPr>
        <p:sp>
          <p:nvSpPr>
            <p:cNvPr id="240" name="Rectangle 239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Trapezoid 241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ight Triangle 242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Right Triangle 243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ctangle 245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ctangle 246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ctangle 248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TextBox 249"/>
              <p:cNvSpPr txBox="1"/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0" name="TextBox 2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37" y="2618846"/>
                <a:ext cx="782425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/>
              <p:cNvSpPr txBox="1"/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88" y="4427591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2" name="Group 251"/>
          <p:cNvGrpSpPr/>
          <p:nvPr/>
        </p:nvGrpSpPr>
        <p:grpSpPr>
          <a:xfrm>
            <a:off x="449492" y="1819656"/>
            <a:ext cx="1627632" cy="1014984"/>
            <a:chOff x="449492" y="1819656"/>
            <a:chExt cx="1627632" cy="1014984"/>
          </a:xfrm>
        </p:grpSpPr>
        <p:grpSp>
          <p:nvGrpSpPr>
            <p:cNvPr id="253" name="Group 252"/>
            <p:cNvGrpSpPr/>
            <p:nvPr/>
          </p:nvGrpSpPr>
          <p:grpSpPr>
            <a:xfrm>
              <a:off x="449492" y="1819656"/>
              <a:ext cx="1627632" cy="1014984"/>
              <a:chOff x="443887" y="1819656"/>
              <a:chExt cx="1627632" cy="1014984"/>
            </a:xfrm>
          </p:grpSpPr>
          <p:sp>
            <p:nvSpPr>
              <p:cNvPr id="255" name="Rectangle 254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Trapezoid 256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4" name="Oval 253"/>
            <p:cNvSpPr/>
            <p:nvPr/>
          </p:nvSpPr>
          <p:spPr>
            <a:xfrm>
              <a:off x="526412" y="215152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382569" y="1819656"/>
            <a:ext cx="1627632" cy="1014984"/>
            <a:chOff x="2382569" y="1819656"/>
            <a:chExt cx="1627632" cy="1014984"/>
          </a:xfrm>
        </p:grpSpPr>
        <p:grpSp>
          <p:nvGrpSpPr>
            <p:cNvPr id="266" name="Group 265"/>
            <p:cNvGrpSpPr/>
            <p:nvPr/>
          </p:nvGrpSpPr>
          <p:grpSpPr>
            <a:xfrm>
              <a:off x="2382569" y="1819656"/>
              <a:ext cx="1627632" cy="1014984"/>
              <a:chOff x="443887" y="1819656"/>
              <a:chExt cx="1627632" cy="1014984"/>
            </a:xfrm>
          </p:grpSpPr>
          <p:sp>
            <p:nvSpPr>
              <p:cNvPr id="268" name="Rectangle 267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Trapezoid 269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Right Triangle 270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Right Triangle 271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7" name="Oval 266"/>
            <p:cNvSpPr/>
            <p:nvPr/>
          </p:nvSpPr>
          <p:spPr>
            <a:xfrm>
              <a:off x="2560684" y="226474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4315646" y="1819656"/>
            <a:ext cx="1627632" cy="1014984"/>
            <a:chOff x="4315646" y="1819656"/>
            <a:chExt cx="1627632" cy="1014984"/>
          </a:xfrm>
        </p:grpSpPr>
        <p:grpSp>
          <p:nvGrpSpPr>
            <p:cNvPr id="279" name="Group 278"/>
            <p:cNvGrpSpPr/>
            <p:nvPr/>
          </p:nvGrpSpPr>
          <p:grpSpPr>
            <a:xfrm>
              <a:off x="4315646" y="1819656"/>
              <a:ext cx="1627632" cy="1014984"/>
              <a:chOff x="443887" y="1819656"/>
              <a:chExt cx="1627632" cy="1014984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Trapezoid 282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Right Triangle 283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Right Triangle 284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80" name="Oval 279"/>
            <p:cNvSpPr/>
            <p:nvPr/>
          </p:nvSpPr>
          <p:spPr>
            <a:xfrm>
              <a:off x="4598599" y="2451189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6248723" y="1819656"/>
            <a:ext cx="1627632" cy="1014984"/>
            <a:chOff x="6248723" y="1819656"/>
            <a:chExt cx="1627632" cy="1014984"/>
          </a:xfrm>
        </p:grpSpPr>
        <p:grpSp>
          <p:nvGrpSpPr>
            <p:cNvPr id="292" name="Group 291"/>
            <p:cNvGrpSpPr/>
            <p:nvPr/>
          </p:nvGrpSpPr>
          <p:grpSpPr>
            <a:xfrm>
              <a:off x="6248723" y="1819656"/>
              <a:ext cx="1627632" cy="1014984"/>
              <a:chOff x="443887" y="1819656"/>
              <a:chExt cx="1627632" cy="1014984"/>
            </a:xfrm>
          </p:grpSpPr>
          <p:sp>
            <p:nvSpPr>
              <p:cNvPr id="294" name="Rectangle 293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Trapezoid 295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Right Triangle 296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Right Triangle 297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3" name="Oval 292"/>
            <p:cNvSpPr/>
            <p:nvPr/>
          </p:nvSpPr>
          <p:spPr>
            <a:xfrm>
              <a:off x="6646816" y="236373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8181800" y="1819656"/>
            <a:ext cx="1627632" cy="1014984"/>
            <a:chOff x="8181800" y="1819656"/>
            <a:chExt cx="1627632" cy="1014984"/>
          </a:xfrm>
        </p:grpSpPr>
        <p:grpSp>
          <p:nvGrpSpPr>
            <p:cNvPr id="305" name="Group 304"/>
            <p:cNvGrpSpPr/>
            <p:nvPr/>
          </p:nvGrpSpPr>
          <p:grpSpPr>
            <a:xfrm>
              <a:off x="8181800" y="1819656"/>
              <a:ext cx="1627632" cy="1014984"/>
              <a:chOff x="443887" y="1819656"/>
              <a:chExt cx="1627632" cy="1014984"/>
            </a:xfrm>
          </p:grpSpPr>
          <p:sp>
            <p:nvSpPr>
              <p:cNvPr id="307" name="Rectangle 306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Trapezoid 308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Right Triangle 309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Right Triangle 310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06" name="Oval 305"/>
            <p:cNvSpPr/>
            <p:nvPr/>
          </p:nvSpPr>
          <p:spPr>
            <a:xfrm>
              <a:off x="8804343" y="2093206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10114877" y="1819656"/>
            <a:ext cx="1627632" cy="1014984"/>
            <a:chOff x="10114877" y="1819656"/>
            <a:chExt cx="1627632" cy="1014984"/>
          </a:xfrm>
        </p:grpSpPr>
        <p:grpSp>
          <p:nvGrpSpPr>
            <p:cNvPr id="318" name="Group 317"/>
            <p:cNvGrpSpPr/>
            <p:nvPr/>
          </p:nvGrpSpPr>
          <p:grpSpPr>
            <a:xfrm>
              <a:off x="10114877" y="1819656"/>
              <a:ext cx="1627632" cy="1014984"/>
              <a:chOff x="443887" y="1819656"/>
              <a:chExt cx="1627632" cy="1014984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443887" y="1819656"/>
                <a:ext cx="1627632" cy="1014984"/>
              </a:xfrm>
              <a:prstGeom prst="rect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471263" y="1845733"/>
                <a:ext cx="1572880" cy="446532"/>
              </a:xfrm>
              <a:prstGeom prst="rect">
                <a:avLst/>
              </a:prstGeom>
              <a:solidFill>
                <a:srgbClr val="5B9BD5">
                  <a:lumMod val="20000"/>
                  <a:lumOff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Trapezoid 321"/>
              <p:cNvSpPr/>
              <p:nvPr/>
            </p:nvSpPr>
            <p:spPr>
              <a:xfrm>
                <a:off x="471263" y="2292265"/>
                <a:ext cx="1572880" cy="521208"/>
              </a:xfrm>
              <a:prstGeom prst="trapezoid">
                <a:avLst>
                  <a:gd name="adj" fmla="val 106222"/>
                </a:avLst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Right Triangle 322"/>
              <p:cNvSpPr/>
              <p:nvPr/>
            </p:nvSpPr>
            <p:spPr>
              <a:xfrm rot="5400000">
                <a:off x="490436" y="2273095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Right Triangle 323"/>
              <p:cNvSpPr/>
              <p:nvPr/>
            </p:nvSpPr>
            <p:spPr>
              <a:xfrm rot="16200000" flipH="1">
                <a:off x="1503763" y="2273097"/>
                <a:ext cx="521207" cy="559554"/>
              </a:xfrm>
              <a:prstGeom prst="rtTriangle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1234843" y="2673435"/>
                <a:ext cx="45719" cy="140037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Rectangle 325"/>
              <p:cNvSpPr/>
              <p:nvPr/>
            </p:nvSpPr>
            <p:spPr>
              <a:xfrm flipH="1">
                <a:off x="1234842" y="2533070"/>
                <a:ext cx="45719" cy="8577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>
              <a:xfrm flipH="1">
                <a:off x="1234841" y="2435747"/>
                <a:ext cx="45719" cy="6473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>
              <a:xfrm flipH="1">
                <a:off x="1234840" y="2360150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>
              <a:xfrm flipH="1">
                <a:off x="1234840" y="2295412"/>
                <a:ext cx="45720" cy="4571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9" name="Oval 318"/>
            <p:cNvSpPr/>
            <p:nvPr/>
          </p:nvSpPr>
          <p:spPr>
            <a:xfrm>
              <a:off x="11098576" y="195359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449492" y="5627920"/>
            <a:ext cx="1627632" cy="1014984"/>
            <a:chOff x="449492" y="5627920"/>
            <a:chExt cx="1627632" cy="1014984"/>
          </a:xfrm>
        </p:grpSpPr>
        <p:sp>
          <p:nvSpPr>
            <p:cNvPr id="331" name="Rectangle 330"/>
            <p:cNvSpPr/>
            <p:nvPr/>
          </p:nvSpPr>
          <p:spPr>
            <a:xfrm>
              <a:off x="449492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526412" y="596951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2377094" y="5627920"/>
            <a:ext cx="1627632" cy="1014984"/>
            <a:chOff x="2377094" y="5627920"/>
            <a:chExt cx="1627632" cy="1014984"/>
          </a:xfrm>
        </p:grpSpPr>
        <p:sp>
          <p:nvSpPr>
            <p:cNvPr id="334" name="Rectangle 333"/>
            <p:cNvSpPr/>
            <p:nvPr/>
          </p:nvSpPr>
          <p:spPr>
            <a:xfrm>
              <a:off x="2377094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560684" y="6082735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4304696" y="5627920"/>
            <a:ext cx="1627632" cy="1014984"/>
            <a:chOff x="4304696" y="5627920"/>
            <a:chExt cx="1627632" cy="1014984"/>
          </a:xfrm>
        </p:grpSpPr>
        <p:sp>
          <p:nvSpPr>
            <p:cNvPr id="337" name="Rectangle 336"/>
            <p:cNvSpPr/>
            <p:nvPr/>
          </p:nvSpPr>
          <p:spPr>
            <a:xfrm>
              <a:off x="4304696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4598599" y="6269177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6232298" y="5627920"/>
            <a:ext cx="1627632" cy="1014984"/>
            <a:chOff x="6232298" y="5627920"/>
            <a:chExt cx="1627632" cy="1014984"/>
          </a:xfrm>
        </p:grpSpPr>
        <p:sp>
          <p:nvSpPr>
            <p:cNvPr id="340" name="Rectangle 339"/>
            <p:cNvSpPr/>
            <p:nvPr/>
          </p:nvSpPr>
          <p:spPr>
            <a:xfrm>
              <a:off x="6232298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6646816" y="618172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8159900" y="5627920"/>
            <a:ext cx="1627632" cy="1014984"/>
            <a:chOff x="8159900" y="5627920"/>
            <a:chExt cx="1627632" cy="1014984"/>
          </a:xfrm>
        </p:grpSpPr>
        <p:sp>
          <p:nvSpPr>
            <p:cNvPr id="343" name="Rectangle 342"/>
            <p:cNvSpPr/>
            <p:nvPr/>
          </p:nvSpPr>
          <p:spPr>
            <a:xfrm>
              <a:off x="8159900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8804343" y="5911194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10087501" y="5627920"/>
            <a:ext cx="1627632" cy="1014984"/>
            <a:chOff x="10087501" y="5627920"/>
            <a:chExt cx="1627632" cy="1014984"/>
          </a:xfrm>
        </p:grpSpPr>
        <p:sp>
          <p:nvSpPr>
            <p:cNvPr id="346" name="Rectangle 345"/>
            <p:cNvSpPr/>
            <p:nvPr/>
          </p:nvSpPr>
          <p:spPr>
            <a:xfrm>
              <a:off x="10087501" y="5627920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Oval 346"/>
            <p:cNvSpPr/>
            <p:nvPr/>
          </p:nvSpPr>
          <p:spPr>
            <a:xfrm>
              <a:off x="11098576" y="5771583"/>
              <a:ext cx="338667" cy="338667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9812097" y="233580"/>
            <a:ext cx="1627632" cy="1014984"/>
            <a:chOff x="443887" y="1819656"/>
            <a:chExt cx="1627632" cy="1014984"/>
          </a:xfrm>
        </p:grpSpPr>
        <p:sp>
          <p:nvSpPr>
            <p:cNvPr id="349" name="Rectangle 348"/>
            <p:cNvSpPr/>
            <p:nvPr/>
          </p:nvSpPr>
          <p:spPr>
            <a:xfrm>
              <a:off x="443887" y="1819656"/>
              <a:ext cx="1627632" cy="1014984"/>
            </a:xfrm>
            <a:prstGeom prst="rect">
              <a:avLst/>
            </a:prstGeom>
            <a:solidFill>
              <a:sysClr val="window" lastClr="FFFFFF"/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71263" y="1845733"/>
              <a:ext cx="1572880" cy="446532"/>
            </a:xfrm>
            <a:prstGeom prst="rect">
              <a:avLst/>
            </a:prstGeom>
            <a:solidFill>
              <a:srgbClr val="5B9BD5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Trapezoid 350"/>
            <p:cNvSpPr/>
            <p:nvPr/>
          </p:nvSpPr>
          <p:spPr>
            <a:xfrm>
              <a:off x="471263" y="2292265"/>
              <a:ext cx="1572880" cy="521208"/>
            </a:xfrm>
            <a:prstGeom prst="trapezoid">
              <a:avLst>
                <a:gd name="adj" fmla="val 106222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Right Triangle 351"/>
            <p:cNvSpPr/>
            <p:nvPr/>
          </p:nvSpPr>
          <p:spPr>
            <a:xfrm rot="5400000">
              <a:off x="490436" y="2273095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ight Triangle 352"/>
            <p:cNvSpPr/>
            <p:nvPr/>
          </p:nvSpPr>
          <p:spPr>
            <a:xfrm rot="16200000" flipH="1">
              <a:off x="1503763" y="2273097"/>
              <a:ext cx="521207" cy="559554"/>
            </a:xfrm>
            <a:prstGeom prst="rtTriangle">
              <a:avLst/>
            </a:pr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1234843" y="2673435"/>
              <a:ext cx="45719" cy="14003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Rectangle 354"/>
            <p:cNvSpPr/>
            <p:nvPr/>
          </p:nvSpPr>
          <p:spPr>
            <a:xfrm flipH="1">
              <a:off x="1234842" y="2533070"/>
              <a:ext cx="45719" cy="8577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Rectangle 355"/>
            <p:cNvSpPr/>
            <p:nvPr/>
          </p:nvSpPr>
          <p:spPr>
            <a:xfrm flipH="1">
              <a:off x="1234841" y="2435747"/>
              <a:ext cx="45719" cy="6473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Rectangle 356"/>
            <p:cNvSpPr/>
            <p:nvPr/>
          </p:nvSpPr>
          <p:spPr>
            <a:xfrm flipH="1">
              <a:off x="1234840" y="2360150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Rectangle 357"/>
            <p:cNvSpPr/>
            <p:nvPr/>
          </p:nvSpPr>
          <p:spPr>
            <a:xfrm flipH="1">
              <a:off x="1234840" y="2295412"/>
              <a:ext cx="45720" cy="4571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9" name="Oval 358"/>
          <p:cNvSpPr/>
          <p:nvPr/>
        </p:nvSpPr>
        <p:spPr>
          <a:xfrm>
            <a:off x="9846171" y="525582"/>
            <a:ext cx="338667" cy="33866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21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47 C 0.02149 0.03171 0.02006 0.0368 0.02344 0.0544 C 0.04584 0.00532 0.0543 -0.0176 0.09857 -0.03519 " pathEditMode="relative" rAng="0" ptsTypes="AAA">
                                      <p:cBhvr>
                                        <p:cTn id="16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  <p:bldP spid="251" grpId="0"/>
      <p:bldP spid="359" grpId="0" animBg="1"/>
      <p:bldP spid="35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Denoising</a:t>
            </a:r>
            <a:r>
              <a:rPr lang="en-IN" dirty="0" smtClean="0"/>
              <a:t>, Foreground Extraction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Make every frame a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is number of pixels</a:t>
                </a:r>
              </a:p>
              <a:p>
                <a:pPr lvl="2"/>
                <a:r>
                  <a:rPr lang="en-US" dirty="0" smtClean="0"/>
                  <a:t>Thus, we have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frames represented as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Background is a constant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b="1" i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1,1,1,…1</m:t>
                            </m:r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IN" dirty="0"/>
                  <a:t>Foreground treated as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IN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 smtClean="0"/>
                  <a:t>This gives us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i.e. if noise is not too much then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approximately rank 1 </a:t>
                </a:r>
                <a:r>
                  <a:rPr lang="en-US" dirty="0" smtClean="0">
                    <a:sym typeface="Wingdings" panose="05000000000000000000" pitchFamily="2" charset="2"/>
                  </a:rPr>
                  <a:t></a:t>
                </a:r>
              </a:p>
              <a:p>
                <a:pPr lvl="2"/>
                <a:r>
                  <a:rPr lang="en-US" dirty="0" smtClean="0">
                    <a:sym typeface="Wingdings" panose="05000000000000000000" pitchFamily="2" charset="2"/>
                  </a:rPr>
                  <a:t>We can do PCA and recover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as </a:t>
                </a:r>
                <a:r>
                  <a:rPr lang="en-US" dirty="0" smtClean="0"/>
                  <a:t>noise</a:t>
                </a:r>
                <a:endParaRPr lang="en-US" dirty="0"/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5" cy="5300823"/>
              </a:xfrm>
              <a:blipFill>
                <a:blip r:embed="rId2"/>
                <a:stretch>
                  <a:fillRect l="-562" t="-2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 err="1" smtClean="0"/>
              <a:t>Netrapalli</a:t>
            </a:r>
            <a:r>
              <a:rPr lang="en-US" sz="1600" dirty="0" smtClean="0"/>
              <a:t> </a:t>
            </a:r>
            <a:r>
              <a:rPr lang="en-US" sz="1600" dirty="0"/>
              <a:t>et al, Non-convex Robust PCA, NIPS </a:t>
            </a:r>
            <a:r>
              <a:rPr lang="en-US" sz="1600" dirty="0" smtClean="0"/>
              <a:t>2014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sp>
        <p:nvSpPr>
          <p:cNvPr id="15" name="Rectangular Callout 14"/>
          <p:cNvSpPr/>
          <p:nvPr/>
        </p:nvSpPr>
        <p:spPr>
          <a:xfrm>
            <a:off x="676451" y="-4915"/>
            <a:ext cx="858946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Note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here we are treating images as vectors and a group of images (say a video) is treated as a matrix – this is different from the noise removal example where every image was treated as a matrix itself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98" y="4391497"/>
            <a:ext cx="9736156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PCA – </a:t>
            </a:r>
            <a:r>
              <a:rPr lang="en-IN" dirty="0" smtClean="0"/>
              <a:t>Learning Prototypes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, </a:t>
                </a:r>
                <a:r>
                  <a:rPr lang="en-IN" dirty="0" smtClean="0"/>
                  <a:t>compute PCA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i.e. we can think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as a dataset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prototypes</a:t>
                </a:r>
              </a:p>
              <a:p>
                <a:pPr lvl="2"/>
                <a:r>
                  <a:rPr lang="en-IN" dirty="0" smtClean="0"/>
                  <a:t>All points in dataset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can be approximated well as a linear combination of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prototypes </a:t>
                </a:r>
                <a:r>
                  <a:rPr lang="en-IN" dirty="0"/>
                  <a:t>–</a:t>
                </a:r>
                <a:r>
                  <a:rPr lang="en-IN" dirty="0" smtClean="0"/>
                  <a:t> the linear combinations are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Specifically,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 smtClean="0"/>
                  <a:t>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data point (the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 smtClean="0"/>
                  <a:t>-</a:t>
                </a:r>
                <a:r>
                  <a:rPr lang="en-IN" dirty="0" err="1" smtClean="0"/>
                  <a:t>th</a:t>
                </a:r>
                <a:r>
                  <a:rPr lang="en-IN" dirty="0" smtClean="0"/>
                  <a:t> row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) can be approximated as</a:t>
                </a:r>
                <a:br>
                  <a:rPr lang="en-IN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Thus, PCA gives us a new way to get good prototypes to explain data</a:t>
                </a:r>
              </a:p>
              <a:p>
                <a:r>
                  <a:rPr lang="en-IN" dirty="0" smtClean="0"/>
                  <a:t>GMMs earlier had given us one way to get good prototypes</a:t>
                </a:r>
              </a:p>
              <a:p>
                <a:pPr lvl="2"/>
                <a:r>
                  <a:rPr lang="en-IN" dirty="0" smtClean="0"/>
                  <a:t>However, GMM did not assure us that data features could be approximated as linear combination of the prototypes it learnt. PCA does give us that assurance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2529" r="-9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Eigenfaces</a:t>
            </a:r>
            <a:r>
              <a:rPr lang="en-IN" dirty="0" smtClean="0"/>
              <a:t> </a:t>
            </a:r>
            <a:r>
              <a:rPr lang="en-IN" sz="3600" dirty="0"/>
              <a:t>[</a:t>
            </a:r>
            <a:r>
              <a:rPr lang="en-US" sz="3600" dirty="0" err="1"/>
              <a:t>Sirovich</a:t>
            </a:r>
            <a:r>
              <a:rPr lang="en-US" sz="3600" dirty="0"/>
              <a:t> and Kirby, Turk and </a:t>
            </a:r>
            <a:r>
              <a:rPr lang="en-US" sz="3600" dirty="0" err="1"/>
              <a:t>Pentland</a:t>
            </a:r>
            <a:r>
              <a:rPr lang="en-US" sz="3600" dirty="0"/>
              <a:t>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1111624"/>
            <a:ext cx="11938645" cy="5300823"/>
          </a:xfrm>
        </p:spPr>
        <p:txBody>
          <a:bodyPr/>
          <a:lstStyle/>
          <a:p>
            <a:r>
              <a:rPr lang="en-IN" dirty="0" smtClean="0"/>
              <a:t>An iconic application of PCA – given face images, the prototypes given by the leading few right singular vectors are called “</a:t>
            </a:r>
            <a:r>
              <a:rPr lang="en-IN" dirty="0" err="1" smtClean="0"/>
              <a:t>eigenfaces</a:t>
            </a:r>
            <a:r>
              <a:rPr lang="en-IN" dirty="0" smtClean="0"/>
              <a:t>”	</a:t>
            </a:r>
          </a:p>
          <a:p>
            <a:pPr lvl="2"/>
            <a:r>
              <a:rPr lang="en-IN" dirty="0" smtClean="0"/>
              <a:t>Images are treated as vectors for this (and many other) application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0" y="2424507"/>
            <a:ext cx="3525043" cy="4433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551" y="2428420"/>
            <a:ext cx="2916248" cy="442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67" y="2424025"/>
            <a:ext cx="3425415" cy="44339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76451" y="-4915"/>
            <a:ext cx="4337338" cy="1113507"/>
          </a:xfrm>
          <a:prstGeom prst="wedgeRectCallout">
            <a:avLst>
              <a:gd name="adj1" fmla="val 60671"/>
              <a:gd name="adj2" fmla="val 568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Note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here again, we are treating images as vectors and a group of images is treated as a matrix</a:t>
            </a:r>
            <a:endParaRPr lang="en-IN" sz="24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85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Latent Semantic Analysis (LSA/LSI)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Used to be a very popular course project topic </a:t>
                </a:r>
                <a:r>
                  <a:rPr lang="en-IN" dirty="0" smtClean="0">
                    <a:sym typeface="Wingdings" panose="05000000000000000000" pitchFamily="2" charset="2"/>
                  </a:rPr>
                  <a:t>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documents, each as bag-of-words representation with dictionary size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as very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10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, discover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≪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</m:t>
                    </m:r>
                  </m:oMath>
                </a14:m>
                <a:r>
                  <a:rPr lang="en-IN" dirty="0" smtClean="0"/>
                  <a:t> “topics” about which the documents are talking</a:t>
                </a:r>
              </a:p>
              <a:p>
                <a:pPr lvl="2"/>
                <a:r>
                  <a:rPr lang="en-IN" dirty="0" smtClean="0"/>
                  <a:t>Topics could be sports, education, politics, science, entertainment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2"/>
                <a:stretch>
                  <a:fillRect l="-562" t="-3103" r="-4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4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50" y="6293036"/>
                <a:ext cx="101809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4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21" y="6293036"/>
                <a:ext cx="1018095" cy="724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0" lang="en-IN" sz="4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811" y="6293036"/>
                <a:ext cx="1018095" cy="724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docs</a:t>
                  </a: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12632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632" r="-8140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9"/>
                  <a:stretch>
                    <a:fillRect t="-12632" r="-2105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words</a:t>
                  </a: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10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topics</a:t>
                  </a: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11"/>
                  <a:stretch>
                    <a:fillRect t="-12500" r="-3448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063" y="144370"/>
            <a:ext cx="1740936" cy="1740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ular Callout 65"/>
              <p:cNvSpPr/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Each topic here is represented by a prototypical document for that topic. All documents are linear representations of the topics. The amount of weight a document places on a certain topic in its representation tells us a lot about what is that document talking about e.g.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then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th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topic is really core to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th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document</a:t>
                </a:r>
              </a:p>
            </p:txBody>
          </p:sp>
        </mc:Choice>
        <mc:Fallback xmlns="">
          <p:sp>
            <p:nvSpPr>
              <p:cNvPr id="66" name="Rectangular Callout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48" y="80826"/>
                <a:ext cx="8877541" cy="1859614"/>
              </a:xfrm>
              <a:prstGeom prst="wedgeRectCallout">
                <a:avLst>
                  <a:gd name="adj1" fmla="val 57768"/>
                  <a:gd name="adj2" fmla="val 18609"/>
                </a:avLst>
              </a:prstGeom>
              <a:blipFill>
                <a:blip r:embed="rId14"/>
                <a:stretch>
                  <a:fillRect l="-317" t="-4502" b="-83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10620651" y="2090781"/>
            <a:ext cx="1468606" cy="1238929"/>
            <a:chOff x="12383748" y="1219011"/>
            <a:chExt cx="1862104" cy="1570887"/>
          </a:xfrm>
        </p:grpSpPr>
        <p:sp>
          <p:nvSpPr>
            <p:cNvPr id="68" name="Freeform 6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Freeform 6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3" name="Rectangular Callout 72"/>
          <p:cNvSpPr/>
          <p:nvPr/>
        </p:nvSpPr>
        <p:spPr>
          <a:xfrm>
            <a:off x="2063743" y="2001034"/>
            <a:ext cx="8571091" cy="1522717"/>
          </a:xfrm>
          <a:prstGeom prst="wedgeRectCallout">
            <a:avLst>
              <a:gd name="adj1" fmla="val 57883"/>
              <a:gd name="adj2" fmla="val 3410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Word of caution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PCA itself will not tell you whether blah prototype is about sports or bleh prototype is about politics. You have to take a look at the prototype vector, also look at documents that place lots of weight on that prototype and make these deductions separately</a:t>
            </a:r>
          </a:p>
        </p:txBody>
      </p:sp>
    </p:spTree>
    <p:extLst>
      <p:ext uri="{BB962C8B-B14F-4D97-AF65-F5344CB8AC3E}">
        <p14:creationId xmlns:p14="http://schemas.microsoft.com/office/powerpoint/2010/main" val="70596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/>
      <p:bldP spid="66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Recommendation Systems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A popular technique is </a:t>
                </a:r>
                <a:r>
                  <a:rPr lang="en-IN" dirty="0" err="1" smtClean="0"/>
                  <a:t>RecSys</a:t>
                </a:r>
                <a:r>
                  <a:rPr lang="en-IN" dirty="0" smtClean="0"/>
                  <a:t> is </a:t>
                </a:r>
                <a:r>
                  <a:rPr lang="en-IN" i="1" dirty="0" smtClean="0"/>
                  <a:t>Collaborative Filtering</a:t>
                </a:r>
                <a:endParaRPr lang="en-IN" dirty="0" smtClean="0"/>
              </a:p>
              <a:p>
                <a:pPr lvl="2"/>
                <a:r>
                  <a:rPr lang="en-IN" dirty="0" smtClean="0"/>
                  <a:t>Have data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users and their interactions with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items</a:t>
                </a:r>
              </a:p>
              <a:p>
                <a:pPr lvl="2"/>
                <a:r>
                  <a:rPr lang="en-IN" dirty="0" smtClean="0"/>
                  <a:t>For these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users, predict other items that they would also like</a:t>
                </a:r>
              </a:p>
              <a:p>
                <a:pPr lvl="2"/>
                <a:r>
                  <a:rPr lang="en-IN" dirty="0" smtClean="0"/>
                  <a:t>Done by discovering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“user types” and representing each user as a combination of these user types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58258" y="4144041"/>
            <a:ext cx="1857080" cy="2148995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583546" y="4144041"/>
            <a:ext cx="716438" cy="2148995"/>
          </a:xfrm>
          <a:prstGeom prst="rect">
            <a:avLst/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04319" y="4144041"/>
            <a:ext cx="1857080" cy="71643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7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0" lang="en-US" sz="7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71" y="4406112"/>
                <a:ext cx="782425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063743" y="3380519"/>
            <a:ext cx="9400361" cy="2912517"/>
            <a:chOff x="2310323" y="3447753"/>
            <a:chExt cx="9400361" cy="291251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894029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>
            <a:xfrm>
              <a:off x="3026004" y="4032529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36" name="Straight Arrow Connector 35"/>
            <p:cNvCxnSpPr/>
            <p:nvPr/>
          </p:nvCxnSpPr>
          <p:spPr>
            <a:xfrm>
              <a:off x="6830126" y="4033878"/>
              <a:ext cx="716438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users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85941" y="4997728"/>
                  <a:ext cx="1633540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12632" t="-1866" r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7921" y="3447754"/>
                  <a:ext cx="1570912" cy="584775"/>
                </a:xfrm>
                <a:prstGeom prst="rect">
                  <a:avLst/>
                </a:prstGeom>
                <a:blipFill>
                  <a:blip r:embed="rId5"/>
                  <a:stretch>
                    <a:fillRect t="-12632" r="-5814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8154" y="3447753"/>
                  <a:ext cx="1736446" cy="584775"/>
                </a:xfrm>
                <a:prstGeom prst="rect">
                  <a:avLst/>
                </a:prstGeom>
                <a:blipFill>
                  <a:blip r:embed="rId6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>
              <a:off x="8024601" y="4033878"/>
              <a:ext cx="193591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3858" y="3447753"/>
                  <a:ext cx="1737399" cy="584775"/>
                </a:xfrm>
                <a:prstGeom prst="rect">
                  <a:avLst/>
                </a:prstGeom>
                <a:blipFill>
                  <a:blip r:embed="rId7"/>
                  <a:stretch>
                    <a:fillRect t="-12632" b="-357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10110654" y="4196068"/>
              <a:ext cx="0" cy="72000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IN" sz="3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kumimoji="0" lang="en-US" sz="3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types</a:t>
                  </a: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9638" y="4211275"/>
                  <a:ext cx="1591046" cy="584775"/>
                </a:xfrm>
                <a:prstGeom prst="rect">
                  <a:avLst/>
                </a:prstGeom>
                <a:blipFill>
                  <a:blip r:embed="rId8"/>
                  <a:stretch>
                    <a:fillRect t="-12500" b="-3437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Arrow Connector 43"/>
            <p:cNvCxnSpPr/>
            <p:nvPr/>
          </p:nvCxnSpPr>
          <p:spPr>
            <a:xfrm>
              <a:off x="6664001" y="4211275"/>
              <a:ext cx="0" cy="2148995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IN" sz="3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0" lang="en-US" sz="3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7858" y="4930476"/>
                  <a:ext cx="395925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10620651" y="181818"/>
            <a:ext cx="1468606" cy="1238929"/>
            <a:chOff x="12383748" y="1219011"/>
            <a:chExt cx="1862104" cy="1570887"/>
          </a:xfrm>
        </p:grpSpPr>
        <p:sp>
          <p:nvSpPr>
            <p:cNvPr id="47" name="Freeform 4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reeform 4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Rectangular Callout 51"/>
          <p:cNvSpPr/>
          <p:nvPr/>
        </p:nvSpPr>
        <p:spPr>
          <a:xfrm>
            <a:off x="4060723" y="92071"/>
            <a:ext cx="6574111" cy="1859614"/>
          </a:xfrm>
          <a:prstGeom prst="wedgeRectCallout">
            <a:avLst>
              <a:gd name="adj1" fmla="val 60161"/>
              <a:gd name="adj2" fmla="val 1860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+mj-lt"/>
              </a:rPr>
              <a:t>Word of caution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: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recommendation system where users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have features, is called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content-based filtering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However, in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setting in this slide, users have no features. A drawback of collaborative filtering is that it gets more difficult to add new users to the system</a:t>
            </a:r>
          </a:p>
        </p:txBody>
      </p:sp>
    </p:spTree>
    <p:extLst>
      <p:ext uri="{BB962C8B-B14F-4D97-AF65-F5344CB8AC3E}">
        <p14:creationId xmlns:p14="http://schemas.microsoft.com/office/powerpoint/2010/main" val="39378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 animBg="1"/>
      <p:bldP spid="30" grpId="0" animBg="1"/>
      <p:bldP spid="31" grpId="0" animBg="1"/>
      <p:bldP spid="32" grpId="0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Principal Component Analysis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The largest singular value (resp. eigenvalue) of a matrix is called its </a:t>
                </a:r>
                <a:r>
                  <a:rPr lang="en-IN" i="1" dirty="0" smtClean="0"/>
                  <a:t>leading</a:t>
                </a:r>
                <a:r>
                  <a:rPr lang="en-IN" dirty="0" smtClean="0"/>
                  <a:t> singular value (resp. eigenvalue)</a:t>
                </a:r>
              </a:p>
              <a:p>
                <a:pPr lvl="2"/>
                <a:r>
                  <a:rPr lang="en-IN" dirty="0" smtClean="0"/>
                  <a:t>The corresponding left/right singular vector (resp. eigenvector) is called its </a:t>
                </a:r>
                <a:r>
                  <a:rPr lang="en-IN" i="0" dirty="0" smtClean="0"/>
                  <a:t>leading</a:t>
                </a:r>
                <a:r>
                  <a:rPr lang="en-IN" dirty="0" smtClean="0"/>
                  <a:t> left/right singular vector (resp. eigenvector)</a:t>
                </a:r>
              </a:p>
              <a:p>
                <a:pPr lvl="2"/>
                <a:r>
                  <a:rPr lang="en-IN" dirty="0" smtClean="0"/>
                  <a:t>In some cases, there may be more than one singular vector with the same singular value (resp. more than one eigenvector with the same eigenvalue)</a:t>
                </a:r>
              </a:p>
              <a:p>
                <a:r>
                  <a:rPr lang="en-IN" b="1" dirty="0" smtClean="0"/>
                  <a:t>Principal Component Analysis</a:t>
                </a:r>
                <a:r>
                  <a:rPr lang="en-IN" dirty="0" smtClean="0"/>
                  <a:t>: the process of finding the top few singular values and corresponding singular vectors (left + right)</a:t>
                </a:r>
              </a:p>
              <a:p>
                <a:pPr lvl="2"/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(assume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. The case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similar) with SVD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both have orthonormal columns,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is square but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IN" dirty="0" smtClean="0"/>
                  <a:t> is not!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we dropped the last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dirty="0" smtClean="0"/>
                  <a:t> which were useless, to get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Want to find the leading triplets i.e.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=1,…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for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b="-2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521" y="184929"/>
            <a:ext cx="1792096" cy="179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Careful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: since we have dropped some columns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need to be careful. When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was square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its columns were orthonormal as were its rows i.e.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However, now that we have removed some columns, whereas the remaining columns are still orthonormal, the rows are not necessarily orthonormal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maybe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sSup>
                      <m:sSupPr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e>
                      <m:sup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544" y="123633"/>
                <a:ext cx="9311778" cy="1853392"/>
              </a:xfrm>
              <a:prstGeom prst="wedgeRectCallout">
                <a:avLst>
                  <a:gd name="adj1" fmla="val 58697"/>
                  <a:gd name="adj2" fmla="val 20771"/>
                </a:avLst>
              </a:prstGeom>
              <a:blipFill>
                <a:blip r:embed="rId4"/>
                <a:stretch>
                  <a:fillRect l="-660" t="-3548" b="-871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9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Many Faces of PCA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Has been “discovered” </a:t>
                </a:r>
                <a:r>
                  <a:rPr lang="en-IN" dirty="0"/>
                  <a:t>several times [Pearson, 1901; </a:t>
                </a:r>
                <a:r>
                  <a:rPr lang="en-IN" dirty="0" err="1"/>
                  <a:t>Hotelling</a:t>
                </a:r>
                <a:r>
                  <a:rPr lang="en-IN" dirty="0"/>
                  <a:t>, 1930</a:t>
                </a:r>
                <a:r>
                  <a:rPr lang="en-IN" dirty="0" smtClean="0"/>
                  <a:t>]</a:t>
                </a:r>
              </a:p>
              <a:p>
                <a:pPr lvl="2"/>
                <a:r>
                  <a:rPr lang="en-IN" dirty="0" smtClean="0"/>
                  <a:t>Gives us best possible (in terms of </a:t>
                </a:r>
                <a:r>
                  <a:rPr lang="en-IN" dirty="0" err="1" smtClean="0"/>
                  <a:t>Frob</a:t>
                </a:r>
                <a:r>
                  <a:rPr lang="en-IN" dirty="0" smtClean="0"/>
                  <a:t>. norm error) low-rank </a:t>
                </a:r>
                <a:r>
                  <a:rPr lang="en-IN" dirty="0" err="1" smtClean="0"/>
                  <a:t>approx</a:t>
                </a:r>
                <a:r>
                  <a:rPr lang="en-IN" dirty="0" smtClean="0"/>
                  <a:t> of our data</a:t>
                </a:r>
              </a:p>
              <a:p>
                <a:pPr lvl="2"/>
                <a:r>
                  <a:rPr lang="en-IN" dirty="0" smtClean="0"/>
                  <a:t>Can be thought of as giving low-dim reps of our feature vectors so that pairwise L2 distances among them is </a:t>
                </a:r>
                <a:r>
                  <a:rPr lang="en-IN" dirty="0"/>
                  <a:t>preserved – </a:t>
                </a:r>
                <a:r>
                  <a:rPr lang="en-IN" dirty="0" smtClean="0"/>
                  <a:t>see </a:t>
                </a:r>
                <a:r>
                  <a:rPr lang="en-IN" dirty="0"/>
                  <a:t>multidimensional scaling (MDS</a:t>
                </a:r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Also, gives us new basis with smaller dim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dirty="0" smtClean="0"/>
                  <a:t> is orthonormal)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in that basis, data can be reconstructed with little error</a:t>
                </a:r>
              </a:p>
              <a:p>
                <a:pPr lvl="2"/>
                <a:r>
                  <a:rPr lang="en-IN" dirty="0" smtClean="0"/>
                  <a:t>Can also be thought of as giving us the directions along which the data has maximum variance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6715575" cy="5746376"/>
              </a:xfrm>
              <a:blipFill>
                <a:blip r:embed="rId2"/>
                <a:stretch>
                  <a:fillRect l="-999" t="-2545" r="-727" b="-3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6975" y="1690077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V="1">
            <a:off x="6746369" y="3224550"/>
            <a:ext cx="5448318" cy="1983026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40884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61511" y="395526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6051" y="408217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8673" y="445710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4025" y="370542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3266" y="35671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50931" y="358190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5899" y="314691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2851" y="4575487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10890" y="485074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6410632" y="1639239"/>
            <a:ext cx="5379255" cy="1095635"/>
          </a:xfrm>
          <a:prstGeom prst="wedgeRectCallout">
            <a:avLst>
              <a:gd name="adj1" fmla="val 38460"/>
              <a:gd name="adj2" fmla="val 104599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line captures most of the information in the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data Why not get rid of the other information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?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 Save space, reduce noise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739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742 0.0391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94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96296E-6 L -0.01549 -0.06759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-338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0625 0.02685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134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01562 0.0835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167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7037E-7 L -0.00469 -0.0245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22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0625 -0.03056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152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0.00469 0.0222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11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33333E-6 L 0.00742 0.037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875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7407E-6 L -0.00937 -0.05185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2593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Minimizes Reconstruction Error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 smtClean="0"/>
                  <a:t>Already seen that for any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its best rank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approx. is obtained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by taking leading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triplets</a:t>
                </a:r>
              </a:p>
              <a:p>
                <a:r>
                  <a:rPr lang="en-IN" b="1" dirty="0" smtClean="0"/>
                  <a:t>Proof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: want best rank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 smtClean="0"/>
                  <a:t> approx.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i.e. want to fit all data points on a 1D subspace i.e. find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</a:t>
                </a:r>
                <a:r>
                  <a:rPr lang="en-IN" dirty="0" err="1" smtClean="0"/>
                  <a:t>s.t.</a:t>
                </a:r>
                <a:r>
                  <a:rPr lang="en-IN" dirty="0" smtClean="0"/>
                  <a:t> data is best represented along subspace spanned by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IN" dirty="0" smtClean="0"/>
                  <a:t> than any other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IN" b="1" dirty="0" smtClean="0"/>
              </a:p>
              <a:p>
                <a:r>
                  <a:rPr lang="en-IN" b="1" dirty="0" smtClean="0"/>
                  <a:t>Claim</a:t>
                </a:r>
                <a:r>
                  <a:rPr lang="en-IN" dirty="0" smtClean="0"/>
                  <a:t>: any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is best represented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span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IN" b="1" dirty="0" smtClean="0"/>
              </a:p>
              <a:p>
                <a:pPr lvl="2"/>
                <a:r>
                  <a:rPr lang="en-IN" b="1" dirty="0" smtClean="0"/>
                  <a:t>Proof</a:t>
                </a:r>
                <a:r>
                  <a:rPr lang="en-IN" dirty="0" smtClean="0"/>
                  <a:t>: we want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IN" b="1" dirty="0" smtClean="0"/>
                  <a:t>.</a:t>
                </a:r>
                <a:r>
                  <a:rPr lang="en-IN" dirty="0" smtClean="0"/>
                  <a:t> Apply first order optimality now</a:t>
                </a:r>
              </a:p>
              <a:p>
                <a:r>
                  <a:rPr lang="en-IN" dirty="0" smtClean="0"/>
                  <a:t>Thus, reconstruction error for entire dataset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𝐰</m:t>
                                </m:r>
                              </m:e>
                            </m:d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𝐰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IN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p>
                                        <m:r>
                                          <a:rPr lang="en-IN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IN" b="1" i="0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p>
                                            <m:r>
                                              <a:rPr lang="en-IN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i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1" i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func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This matches exactly the definition of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30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20651" y="181818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well, PCA offers the best reconstruction error. In that case, instead of optimizing over a unit vector </a:t>
                </a:r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we would have to optimize over an orthonormal matrix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855" y="92071"/>
                <a:ext cx="6803979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3"/>
                <a:stretch>
                  <a:fillRect l="-406" t="-1901" b="-760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5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Preserves Maximum Data Variance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</p:spPr>
            <p:txBody>
              <a:bodyPr/>
              <a:lstStyle/>
              <a:p>
                <a:r>
                  <a:rPr lang="en-IN" dirty="0" smtClean="0"/>
                  <a:t>Data may take similar values along one direction, varied values along another</a:t>
                </a:r>
              </a:p>
              <a:p>
                <a:pPr lvl="2"/>
                <a:r>
                  <a:rPr lang="en-IN" b="1" i="0" dirty="0" smtClean="0"/>
                  <a:t>Directional variance</a:t>
                </a:r>
                <a:r>
                  <a:rPr lang="en-IN" dirty="0" smtClean="0"/>
                  <a:t>: given a unit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directional var. along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IN" dirty="0" smtClean="0"/>
                  <a:t> is defined as variance of the </a:t>
                </a:r>
                <a:r>
                  <a:rPr lang="en-IN" dirty="0" err="1" smtClean="0"/>
                  <a:t>r.v</a:t>
                </a:r>
                <a:r>
                  <a:rPr lang="en-IN" dirty="0" smtClean="0"/>
                  <a:t>.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b="1" i="0" dirty="0" smtClean="0"/>
                  <a:t> </a:t>
                </a:r>
                <a:r>
                  <a:rPr lang="en-IN" i="0" dirty="0" smtClean="0"/>
                  <a:t>where we choose each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i="0" dirty="0" smtClean="0"/>
                  <a:t> </a:t>
                </a:r>
                <a:r>
                  <a:rPr lang="en-IN" i="0" dirty="0" err="1" smtClean="0"/>
                  <a:t>w.p</a:t>
                </a:r>
                <a:r>
                  <a:rPr lang="en-IN" i="0" dirty="0" smtClean="0"/>
                  <a:t>.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i="0" dirty="0" smtClean="0"/>
                  <a:t> </a:t>
                </a:r>
              </a:p>
              <a:p>
                <a:pPr lvl="2"/>
                <a:r>
                  <a:rPr lang="en-IN" i="0" dirty="0" smtClean="0"/>
                  <a:t>Assume data is centered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b="1" i="0" dirty="0" smtClean="0"/>
              </a:p>
              <a:p>
                <a:pPr lvl="2"/>
                <a:r>
                  <a:rPr lang="en-IN" i="0" dirty="0" smtClean="0"/>
                  <a:t>Thus,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i="0" dirty="0" smtClean="0"/>
                  <a:t> i.e.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IN" i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5"/>
                <a:ext cx="6856265" cy="3514210"/>
              </a:xfrm>
              <a:blipFill>
                <a:blip r:embed="rId2"/>
                <a:stretch>
                  <a:fillRect l="-979" t="-4159" r="-890" b="-6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594287" y="842169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 flipH="1" flipV="1">
            <a:off x="5715346" y="1753771"/>
            <a:ext cx="1924945" cy="382999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 descr=" 32"/>
          <p:cNvSpPr/>
          <p:nvPr/>
        </p:nvSpPr>
        <p:spPr>
          <a:xfrm>
            <a:off x="7338196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 descr=" 32"/>
          <p:cNvSpPr/>
          <p:nvPr/>
        </p:nvSpPr>
        <p:spPr>
          <a:xfrm>
            <a:off x="8058823" y="310735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 descr=" 32"/>
          <p:cNvSpPr/>
          <p:nvPr/>
        </p:nvSpPr>
        <p:spPr>
          <a:xfrm>
            <a:off x="8733363" y="323426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 descr=" 32"/>
          <p:cNvSpPr/>
          <p:nvPr/>
        </p:nvSpPr>
        <p:spPr>
          <a:xfrm>
            <a:off x="9925985" y="360919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 descr=" 32"/>
          <p:cNvSpPr/>
          <p:nvPr/>
        </p:nvSpPr>
        <p:spPr>
          <a:xfrm>
            <a:off x="9941337" y="2857516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 descr=" 32"/>
          <p:cNvSpPr/>
          <p:nvPr/>
        </p:nvSpPr>
        <p:spPr>
          <a:xfrm>
            <a:off x="10940578" y="271927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11548243" y="273400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11593211" y="2299011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9210163" y="372757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7908202" y="4002840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ular Callout 18"/>
          <p:cNvSpPr/>
          <p:nvPr/>
        </p:nvSpPr>
        <p:spPr>
          <a:xfrm>
            <a:off x="7376339" y="1142625"/>
            <a:ext cx="2744998" cy="1438367"/>
          </a:xfrm>
          <a:prstGeom prst="wedgeRectCallout">
            <a:avLst>
              <a:gd name="adj1" fmla="val -79381"/>
              <a:gd name="adj2" fmla="val 992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Projecting onto this line throws away a lot of information about the data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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743681" y="2479011"/>
            <a:ext cx="5167062" cy="1880657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85000"/>
                  </a:lnSpc>
                  <a:spcBef>
                    <a:spcPts val="13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1pPr>
                <a:lvl2pPr marL="347472" indent="-3429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32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2pPr>
                <a:lvl3pPr marL="548640" indent="-54864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800" i="1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3pPr>
                <a:lvl4pPr marL="822960" indent="-82296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4pPr>
                <a:lvl5pPr marL="1097280" indent="-109728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+mn-ea"/>
                    <a:cs typeface="Calibri Light" panose="020F0302020204030204" pitchFamily="34" charset="0"/>
                  </a:defRPr>
                </a:lvl5pPr>
                <a:lvl6pPr marL="12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4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6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800000" indent="-228600" algn="l" defTabSz="914400" rtl="0" eaLnBrk="1" latinLnBrk="0" hangingPunct="1">
                  <a:lnSpc>
                    <a:spcPct val="85000"/>
                  </a:lnSpc>
                  <a:spcBef>
                    <a:spcPts val="600"/>
                  </a:spcBef>
                  <a:buFont typeface="Arial" pitchFamily="34" charset="0"/>
                  <a:buChar char=" 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dirty="0" smtClean="0"/>
                  <a:t>Directions with more directional variance preserve more info</a:t>
                </a:r>
              </a:p>
              <a:p>
                <a:pPr lvl="2"/>
                <a:r>
                  <a:rPr lang="en-IN" dirty="0"/>
                  <a:t>PCA </a:t>
                </a:r>
                <a:r>
                  <a:rPr lang="en-IN" dirty="0" smtClean="0"/>
                  <a:t>does give </a:t>
                </a:r>
                <a:r>
                  <a:rPr lang="en-IN" dirty="0"/>
                  <a:t>us orthonormal directions with largest directional </a:t>
                </a:r>
                <a:r>
                  <a:rPr lang="en-IN" dirty="0" smtClean="0"/>
                  <a:t>variance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𝐮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I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finding the direction offering the maximum directional variance is the same as finding the leading right singular vector</a:t>
                </a:r>
                <a:endParaRPr lang="en-IN" b="1" dirty="0"/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54" y="4459365"/>
                <a:ext cx="11600328" cy="2398636"/>
              </a:xfrm>
              <a:prstGeom prst="rect">
                <a:avLst/>
              </a:prstGeom>
              <a:blipFill>
                <a:blip r:embed="rId3"/>
                <a:stretch>
                  <a:fillRect l="-578" t="-6107" r="-105" b="-61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715346" y="4858390"/>
            <a:ext cx="1468606" cy="1238929"/>
            <a:chOff x="12383748" y="1219011"/>
            <a:chExt cx="1862104" cy="1570887"/>
          </a:xfrm>
        </p:grpSpPr>
        <p:sp>
          <p:nvSpPr>
            <p:cNvPr id="26" name="Freeform 2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ular Callout 30"/>
              <p:cNvSpPr/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can show that for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well, PCA offers a set of orthonormal directions such that the total directional variance captured along those directions is the maximum.</a:t>
                </a:r>
              </a:p>
            </p:txBody>
          </p:sp>
        </mc:Choice>
        <mc:Fallback xmlns="">
          <p:sp>
            <p:nvSpPr>
              <p:cNvPr id="31" name="Rectangular Callout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95" y="4768643"/>
                <a:ext cx="5470434" cy="1563474"/>
              </a:xfrm>
              <a:prstGeom prst="wedgeRectCallout">
                <a:avLst>
                  <a:gd name="adj1" fmla="val 59607"/>
                  <a:gd name="adj2" fmla="val 30922"/>
                </a:avLst>
              </a:prstGeom>
              <a:blipFill>
                <a:blip r:embed="rId4"/>
                <a:stretch>
                  <a:fillRect l="-909" t="-1521" b="-722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9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-0.04739 0.03704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185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1.85185E-6 L -0.22005 0.1900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94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24493 0.2118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1057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11523 0.091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8" y="45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-0.07604 0.0532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2662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-0.35808 0.30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04" y="1513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37148 0.3238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161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15547 0.12709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634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16732 0.1472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736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-0.31406 0.27801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2" grpId="0" uiExpand="1" build="p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The real data was actually sampled from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standard Gaussian, but got linearly mapped to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 space and some noise got added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5"/>
                <a:stretch>
                  <a:fillRect l="-562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710677" y="1006075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60071" y="2725732"/>
            <a:ext cx="4939530" cy="179784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88" y="5853958"/>
            <a:ext cx="1564009" cy="332859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2315929" y="5731730"/>
            <a:ext cx="2512578" cy="1016979"/>
          </a:xfrm>
          <a:prstGeom prst="wedgeRectCallout">
            <a:avLst>
              <a:gd name="adj1" fmla="val 76215"/>
              <a:gd name="adj2" fmla="val -182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Dictionary/Factor Loading matrix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832080" y="4529558"/>
            <a:ext cx="2145303" cy="2246833"/>
            <a:chOff x="8832080" y="4529558"/>
            <a:chExt cx="2145303" cy="2246833"/>
          </a:xfrm>
        </p:grpSpPr>
        <p:sp>
          <p:nvSpPr>
            <p:cNvPr id="33" name="Rectangle 32"/>
            <p:cNvSpPr/>
            <p:nvPr/>
          </p:nvSpPr>
          <p:spPr>
            <a:xfrm flipH="1">
              <a:off x="8971554" y="5003248"/>
              <a:ext cx="166863" cy="1773143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6276" y="5499153"/>
              <a:ext cx="431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 smtClean="0">
                  <a:latin typeface="Nexa Book" panose="02000000000000000000" pitchFamily="2" charset="0"/>
                </a:rPr>
                <a:t>=</a:t>
              </a:r>
              <a:endParaRPr lang="en-US" sz="4800" dirty="0">
                <a:latin typeface="Nexa Book" panose="02000000000000000000" pitchFamily="2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664924" y="5003248"/>
              <a:ext cx="709377" cy="1773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0655317" y="5003249"/>
              <a:ext cx="153854" cy="8507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2800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1150070" y="2243579"/>
            <a:ext cx="4176074" cy="2120219"/>
            <a:chOff x="9379439" y="2923622"/>
            <a:chExt cx="5591817" cy="1869175"/>
          </a:xfrm>
        </p:grpSpPr>
        <p:sp>
          <p:nvSpPr>
            <p:cNvPr id="50" name="Freeform 49"/>
            <p:cNvSpPr/>
            <p:nvPr/>
          </p:nvSpPr>
          <p:spPr>
            <a:xfrm>
              <a:off x="9379439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12172803" y="2923622"/>
              <a:ext cx="2793364" cy="1830151"/>
            </a:xfrm>
            <a:custGeom>
              <a:avLst/>
              <a:gdLst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38536"/>
                <a:gd name="connsiteX1" fmla="*/ 0 w 9007813"/>
                <a:gd name="connsiteY1" fmla="*/ 4338536 h 4338536"/>
                <a:gd name="connsiteX0" fmla="*/ 9007813 w 9007813"/>
                <a:gd name="connsiteY0" fmla="*/ 0 h 4344245"/>
                <a:gd name="connsiteX1" fmla="*/ 0 w 9007813"/>
                <a:gd name="connsiteY1" fmla="*/ 4338536 h 4344245"/>
                <a:gd name="connsiteX0" fmla="*/ 9007813 w 9007813"/>
                <a:gd name="connsiteY0" fmla="*/ 27 h 4344249"/>
                <a:gd name="connsiteX1" fmla="*/ 0 w 9007813"/>
                <a:gd name="connsiteY1" fmla="*/ 4338563 h 4344249"/>
                <a:gd name="connsiteX0" fmla="*/ 9007813 w 9007813"/>
                <a:gd name="connsiteY0" fmla="*/ 28 h 4338742"/>
                <a:gd name="connsiteX1" fmla="*/ 0 w 9007813"/>
                <a:gd name="connsiteY1" fmla="*/ 4338564 h 4338742"/>
                <a:gd name="connsiteX0" fmla="*/ 7937770 w 7937770"/>
                <a:gd name="connsiteY0" fmla="*/ 29 h 4183107"/>
                <a:gd name="connsiteX1" fmla="*/ 0 w 7937770"/>
                <a:gd name="connsiteY1" fmla="*/ 4182922 h 4183107"/>
                <a:gd name="connsiteX0" fmla="*/ 7937770 w 7937770"/>
                <a:gd name="connsiteY0" fmla="*/ 184 h 4183261"/>
                <a:gd name="connsiteX1" fmla="*/ 0 w 7937770"/>
                <a:gd name="connsiteY1" fmla="*/ 4183077 h 4183261"/>
                <a:gd name="connsiteX0" fmla="*/ 7937770 w 7937770"/>
                <a:gd name="connsiteY0" fmla="*/ 217 h 4183110"/>
                <a:gd name="connsiteX1" fmla="*/ 0 w 7937770"/>
                <a:gd name="connsiteY1" fmla="*/ 4183110 h 41831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292512"/>
                <a:gd name="connsiteX1" fmla="*/ 5291845 w 7937770"/>
                <a:gd name="connsiteY1" fmla="*/ 2859935 h 4292512"/>
                <a:gd name="connsiteX2" fmla="*/ 0 w 7937770"/>
                <a:gd name="connsiteY2" fmla="*/ 4182893 h 4292512"/>
                <a:gd name="connsiteX0" fmla="*/ 7937770 w 7937770"/>
                <a:gd name="connsiteY0" fmla="*/ 0 h 4350807"/>
                <a:gd name="connsiteX1" fmla="*/ 5291845 w 7937770"/>
                <a:gd name="connsiteY1" fmla="*/ 2859935 h 4350807"/>
                <a:gd name="connsiteX2" fmla="*/ 0 w 7937770"/>
                <a:gd name="connsiteY2" fmla="*/ 4182893 h 4350807"/>
                <a:gd name="connsiteX0" fmla="*/ 7937770 w 7937770"/>
                <a:gd name="connsiteY0" fmla="*/ 0 h 4337610"/>
                <a:gd name="connsiteX1" fmla="*/ 5291845 w 7937770"/>
                <a:gd name="connsiteY1" fmla="*/ 2859935 h 4337610"/>
                <a:gd name="connsiteX2" fmla="*/ 0 w 7937770"/>
                <a:gd name="connsiteY2" fmla="*/ 4182893 h 4337610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2893"/>
                <a:gd name="connsiteX1" fmla="*/ 5291845 w 7937770"/>
                <a:gd name="connsiteY1" fmla="*/ 2859935 h 4182893"/>
                <a:gd name="connsiteX2" fmla="*/ 0 w 7937770"/>
                <a:gd name="connsiteY2" fmla="*/ 4182893 h 4182893"/>
                <a:gd name="connsiteX0" fmla="*/ 7937770 w 7937770"/>
                <a:gd name="connsiteY0" fmla="*/ 0 h 4186232"/>
                <a:gd name="connsiteX1" fmla="*/ 5291845 w 7937770"/>
                <a:gd name="connsiteY1" fmla="*/ 2859935 h 4186232"/>
                <a:gd name="connsiteX2" fmla="*/ 0 w 7937770"/>
                <a:gd name="connsiteY2" fmla="*/ 4182893 h 4186232"/>
                <a:gd name="connsiteX0" fmla="*/ 7918315 w 7918315"/>
                <a:gd name="connsiteY0" fmla="*/ 0 h 4320067"/>
                <a:gd name="connsiteX1" fmla="*/ 5272390 w 7918315"/>
                <a:gd name="connsiteY1" fmla="*/ 2859935 h 4320067"/>
                <a:gd name="connsiteX2" fmla="*/ 0 w 7918315"/>
                <a:gd name="connsiteY2" fmla="*/ 4319080 h 4320067"/>
                <a:gd name="connsiteX0" fmla="*/ 7918315 w 7918315"/>
                <a:gd name="connsiteY0" fmla="*/ 0 h 4320233"/>
                <a:gd name="connsiteX1" fmla="*/ 5272390 w 7918315"/>
                <a:gd name="connsiteY1" fmla="*/ 2859935 h 4320233"/>
                <a:gd name="connsiteX2" fmla="*/ 0 w 7918315"/>
                <a:gd name="connsiteY2" fmla="*/ 4319080 h 4320233"/>
                <a:gd name="connsiteX0" fmla="*/ 7918315 w 7918315"/>
                <a:gd name="connsiteY0" fmla="*/ 0 h 4322039"/>
                <a:gd name="connsiteX1" fmla="*/ 4980560 w 7918315"/>
                <a:gd name="connsiteY1" fmla="*/ 3287952 h 4322039"/>
                <a:gd name="connsiteX2" fmla="*/ 0 w 7918315"/>
                <a:gd name="connsiteY2" fmla="*/ 4319080 h 4322039"/>
                <a:gd name="connsiteX0" fmla="*/ 7918315 w 7918315"/>
                <a:gd name="connsiteY0" fmla="*/ 0 h 4327307"/>
                <a:gd name="connsiteX1" fmla="*/ 4980560 w 7918315"/>
                <a:gd name="connsiteY1" fmla="*/ 3287952 h 4327307"/>
                <a:gd name="connsiteX2" fmla="*/ 0 w 7918315"/>
                <a:gd name="connsiteY2" fmla="*/ 4319080 h 4327307"/>
                <a:gd name="connsiteX0" fmla="*/ 6459166 w 6459166"/>
                <a:gd name="connsiteY0" fmla="*/ 0 h 4263111"/>
                <a:gd name="connsiteX1" fmla="*/ 3521411 w 6459166"/>
                <a:gd name="connsiteY1" fmla="*/ 3287952 h 4263111"/>
                <a:gd name="connsiteX2" fmla="*/ 0 w 6459166"/>
                <a:gd name="connsiteY2" fmla="*/ 4260714 h 4263111"/>
                <a:gd name="connsiteX0" fmla="*/ 6536987 w 6536987"/>
                <a:gd name="connsiteY0" fmla="*/ 0 h 4282458"/>
                <a:gd name="connsiteX1" fmla="*/ 3599232 w 6536987"/>
                <a:gd name="connsiteY1" fmla="*/ 3287952 h 4282458"/>
                <a:gd name="connsiteX2" fmla="*/ 0 w 6536987"/>
                <a:gd name="connsiteY2" fmla="*/ 4280170 h 4282458"/>
                <a:gd name="connsiteX0" fmla="*/ 6536987 w 6536987"/>
                <a:gd name="connsiteY0" fmla="*/ 0 h 4282892"/>
                <a:gd name="connsiteX1" fmla="*/ 3599232 w 6536987"/>
                <a:gd name="connsiteY1" fmla="*/ 3287952 h 4282892"/>
                <a:gd name="connsiteX2" fmla="*/ 0 w 6536987"/>
                <a:gd name="connsiteY2" fmla="*/ 4280170 h 4282892"/>
                <a:gd name="connsiteX0" fmla="*/ 6536987 w 6536987"/>
                <a:gd name="connsiteY0" fmla="*/ 0 h 4284940"/>
                <a:gd name="connsiteX1" fmla="*/ 3365769 w 6536987"/>
                <a:gd name="connsiteY1" fmla="*/ 3424139 h 4284940"/>
                <a:gd name="connsiteX2" fmla="*/ 0 w 6536987"/>
                <a:gd name="connsiteY2" fmla="*/ 4280170 h 4284940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  <a:gd name="connsiteX0" fmla="*/ 6536987 w 6536987"/>
                <a:gd name="connsiteY0" fmla="*/ 0 h 4282892"/>
                <a:gd name="connsiteX1" fmla="*/ 3521411 w 6536987"/>
                <a:gd name="connsiteY1" fmla="*/ 3287951 h 4282892"/>
                <a:gd name="connsiteX2" fmla="*/ 0 w 6536987"/>
                <a:gd name="connsiteY2" fmla="*/ 4280170 h 4282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6987" h="4282892">
                  <a:moveTo>
                    <a:pt x="6536987" y="0"/>
                  </a:moveTo>
                  <a:cubicBezTo>
                    <a:pt x="5463702" y="6486"/>
                    <a:pt x="4377445" y="2516223"/>
                    <a:pt x="3521411" y="3287951"/>
                  </a:cubicBezTo>
                  <a:cubicBezTo>
                    <a:pt x="2665377" y="4059679"/>
                    <a:pt x="2555133" y="4312596"/>
                    <a:pt x="0" y="428017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9423679" y="2937065"/>
              <a:ext cx="5547577" cy="1855732"/>
            </a:xfrm>
            <a:custGeom>
              <a:avLst/>
              <a:gdLst>
                <a:gd name="connsiteX0" fmla="*/ 2757812 w 5547578"/>
                <a:gd name="connsiteY0" fmla="*/ 0 h 1855732"/>
                <a:gd name="connsiteX1" fmla="*/ 2773789 w 5547578"/>
                <a:gd name="connsiteY1" fmla="*/ 2411 h 1855732"/>
                <a:gd name="connsiteX2" fmla="*/ 2789766 w 5547578"/>
                <a:gd name="connsiteY2" fmla="*/ 0 h 1855732"/>
                <a:gd name="connsiteX3" fmla="*/ 2789763 w 5547578"/>
                <a:gd name="connsiteY3" fmla="*/ 4821 h 1855732"/>
                <a:gd name="connsiteX4" fmla="*/ 2836666 w 5547578"/>
                <a:gd name="connsiteY4" fmla="*/ 11897 h 1855732"/>
                <a:gd name="connsiteX5" fmla="*/ 3905369 w 5547578"/>
                <a:gd name="connsiteY5" fmla="*/ 1243613 h 1855732"/>
                <a:gd name="connsiteX6" fmla="*/ 5547578 w 5547578"/>
                <a:gd name="connsiteY6" fmla="*/ 1855637 h 1855732"/>
                <a:gd name="connsiteX7" fmla="*/ 2785533 w 5547578"/>
                <a:gd name="connsiteY7" fmla="*/ 1855731 h 1855732"/>
                <a:gd name="connsiteX8" fmla="*/ 2785533 w 5547578"/>
                <a:gd name="connsiteY8" fmla="*/ 1855732 h 1855732"/>
                <a:gd name="connsiteX9" fmla="*/ 2773789 w 5547578"/>
                <a:gd name="connsiteY9" fmla="*/ 1855732 h 1855732"/>
                <a:gd name="connsiteX10" fmla="*/ 2762045 w 5547578"/>
                <a:gd name="connsiteY10" fmla="*/ 1855732 h 1855732"/>
                <a:gd name="connsiteX11" fmla="*/ 2762045 w 5547578"/>
                <a:gd name="connsiteY11" fmla="*/ 1855731 h 1855732"/>
                <a:gd name="connsiteX12" fmla="*/ 0 w 5547578"/>
                <a:gd name="connsiteY12" fmla="*/ 1855637 h 1855732"/>
                <a:gd name="connsiteX13" fmla="*/ 1642209 w 5547578"/>
                <a:gd name="connsiteY13" fmla="*/ 1243613 h 1855732"/>
                <a:gd name="connsiteX14" fmla="*/ 2710913 w 5547578"/>
                <a:gd name="connsiteY14" fmla="*/ 11897 h 1855732"/>
                <a:gd name="connsiteX15" fmla="*/ 2757815 w 5547578"/>
                <a:gd name="connsiteY15" fmla="*/ 4821 h 185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47578" h="1855732">
                  <a:moveTo>
                    <a:pt x="2757812" y="0"/>
                  </a:moveTo>
                  <a:lnTo>
                    <a:pt x="2773789" y="2411"/>
                  </a:lnTo>
                  <a:lnTo>
                    <a:pt x="2789766" y="0"/>
                  </a:lnTo>
                  <a:lnTo>
                    <a:pt x="2789763" y="4821"/>
                  </a:lnTo>
                  <a:lnTo>
                    <a:pt x="2836666" y="11897"/>
                  </a:lnTo>
                  <a:cubicBezTo>
                    <a:pt x="3225814" y="110275"/>
                    <a:pt x="3540906" y="775076"/>
                    <a:pt x="3905369" y="1243613"/>
                  </a:cubicBezTo>
                  <a:cubicBezTo>
                    <a:pt x="4294130" y="1743387"/>
                    <a:pt x="4647397" y="1835368"/>
                    <a:pt x="5547578" y="1855637"/>
                  </a:cubicBezTo>
                  <a:lnTo>
                    <a:pt x="2785533" y="1855731"/>
                  </a:lnTo>
                  <a:lnTo>
                    <a:pt x="2785533" y="1855732"/>
                  </a:lnTo>
                  <a:lnTo>
                    <a:pt x="2773789" y="1855732"/>
                  </a:lnTo>
                  <a:lnTo>
                    <a:pt x="2762045" y="1855732"/>
                  </a:lnTo>
                  <a:lnTo>
                    <a:pt x="2762045" y="1855731"/>
                  </a:lnTo>
                  <a:lnTo>
                    <a:pt x="0" y="1855637"/>
                  </a:lnTo>
                  <a:cubicBezTo>
                    <a:pt x="900181" y="1835368"/>
                    <a:pt x="1253448" y="1743387"/>
                    <a:pt x="1642209" y="1243613"/>
                  </a:cubicBezTo>
                  <a:cubicBezTo>
                    <a:pt x="2006673" y="775076"/>
                    <a:pt x="2321764" y="110275"/>
                    <a:pt x="2710913" y="11897"/>
                  </a:cubicBezTo>
                  <a:lnTo>
                    <a:pt x="2757815" y="4821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5" y="5193979"/>
            <a:ext cx="2035559" cy="3990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18" y="5253629"/>
            <a:ext cx="5137972" cy="39900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109522" y="5152324"/>
            <a:ext cx="3581015" cy="58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ular Callout 54"/>
              <p:cNvSpPr/>
              <p:nvPr/>
            </p:nvSpPr>
            <p:spPr>
              <a:xfrm>
                <a:off x="3934943" y="1228992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can we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 other words, given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,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Rectangular Callout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943" y="1228992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blipFill>
                <a:blip r:embed="rId15"/>
                <a:stretch>
                  <a:fillRect t="-54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7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06135 C -2.08333E-6 -0.08889 0.1362 -0.12246 0.24688 -0.12246 L 0.49388 -0.12246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-613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5417 C 5E-6 -0.07848 0.13659 -0.1081 0.24766 -0.1081 L 0.49532 -0.1081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6" y="-5417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07778 C 1.45833E-6 -0.11273 0.13515 -0.15533 0.24505 -0.15533 L 0.49036 -0.15533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-777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1991 C -2.5E-6 -0.02871 0.13841 -0.03935 0.25091 -0.03935 L 0.50209 -0.03935 " pathEditMode="relative" rAng="0" ptsTypes="AAAA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96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007 C 0 -0.14584 0.13398 -0.20116 0.24297 -0.20116 L 0.48594 -0.20116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1006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04306 C -4.375E-6 -0.06273 0.13711 -0.08611 0.24857 -0.08611 L 0.49727 -0.08611 " pathEditMode="relative" rAng="0" ptsTypes="AAAA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57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09 -0.03935 L 0.47826 -0.07176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32 -0.1081 L 0.5043 -0.15949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36 -0.15533 L 0.50508 -0.19653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94 -0.20116 L 0.47188 -0.23866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27 -0.08611 L 0.49154 -0.04236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88 -0.12246 L 0.51901 -0.1060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31" grpId="0" animBg="1"/>
      <p:bldP spid="28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Probabilistic PCA </a:t>
            </a:r>
            <a:r>
              <a:rPr lang="en-IN" sz="3600" dirty="0"/>
              <a:t>[Tipping and Bishop, 1999]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2143985" cy="5885077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samples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wish to recover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b="1" dirty="0"/>
                  <a:t>Note</a:t>
                </a:r>
                <a:r>
                  <a:rPr lang="en-IN" dirty="0"/>
                  <a:t>: this is a generative </a:t>
                </a:r>
                <a:r>
                  <a:rPr lang="en-IN" dirty="0" smtClean="0"/>
                  <a:t>problem, i.e. deals with generation of </a:t>
                </a:r>
                <a:r>
                  <a:rPr lang="en-IN" dirty="0"/>
                  <a:t>feature </a:t>
                </a:r>
                <a:r>
                  <a:rPr lang="en-IN" dirty="0" smtClean="0"/>
                  <a:t>vectors</a:t>
                </a:r>
                <a:endParaRPr lang="en-IN" dirty="0"/>
              </a:p>
              <a:p>
                <a:pPr lvl="2"/>
                <a:r>
                  <a:rPr lang="en-IN" dirty="0"/>
                  <a:t>As discussed before, the original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are “latent</a:t>
                </a:r>
                <a:r>
                  <a:rPr lang="en-IN" dirty="0" smtClean="0"/>
                  <a:t>” – not seen</a:t>
                </a:r>
              </a:p>
              <a:p>
                <a:pPr lvl="2"/>
                <a:r>
                  <a:rPr lang="en-IN" dirty="0" smtClean="0"/>
                  <a:t>Also clear from the noise model that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More flexible models possible e.g. Factor Analysis – will see later</a:t>
                </a:r>
              </a:p>
              <a:p>
                <a:r>
                  <a:rPr lang="en-IN" dirty="0" smtClean="0"/>
                  <a:t>Will first see how to recover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and then head into recovering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Some mildly painful integrals later we can get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above also assumes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to simplify life, we can pretend for a moment that our samples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were really generated from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and there are no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in the picture. </a:t>
                </a:r>
              </a:p>
              <a:p>
                <a:pPr lvl="2"/>
                <a:r>
                  <a:rPr lang="en-IN" dirty="0" smtClean="0"/>
                  <a:t>Can we now do MLE to find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IN" dirty="0" smtClean="0"/>
                  <a:t>?</a:t>
                </a: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2143985" cy="5885077"/>
              </a:xfrm>
              <a:blipFill>
                <a:blip r:embed="rId2"/>
                <a:stretch>
                  <a:fillRect l="-552" t="-2277" b="-8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620651" y="329888"/>
            <a:ext cx="1468606" cy="1238929"/>
            <a:chOff x="12383748" y="1219011"/>
            <a:chExt cx="1862104" cy="1570887"/>
          </a:xfrm>
        </p:grpSpPr>
        <p:sp>
          <p:nvSpPr>
            <p:cNvPr id="7" name="Freeform 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ectangular Callout 11"/>
          <p:cNvSpPr/>
          <p:nvPr/>
        </p:nvSpPr>
        <p:spPr>
          <a:xfrm>
            <a:off x="3133618" y="240141"/>
            <a:ext cx="7501217" cy="1328676"/>
          </a:xfrm>
          <a:prstGeom prst="wedgeRectCallout">
            <a:avLst>
              <a:gd name="adj1" fmla="val 59342"/>
              <a:gd name="adj2" fmla="val 4441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It is very unusual for latent variables to simply integrate out like this leaving behind a nice Gaussian density. We got very lucky here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. Usually latent variables mean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AltOpt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/EM</a:t>
            </a:r>
            <a:endParaRPr lang="en-IN" sz="2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15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An MLE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 in PPCA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838" t="-13636" b="-221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We get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samples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from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. The log-likelihood 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func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</m:e>
                        </m:func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tr</m:t>
                        </m:r>
                        <m:d>
                          <m:d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 smtClean="0"/>
                  <a:t>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 smtClean="0"/>
                  <a:t> is always invertible because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IN" dirty="0" smtClean="0"/>
                  <a:t> (imp. since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i="0" dirty="0" smtClean="0">
                    <a:sym typeface="Wingdings" panose="05000000000000000000" pitchFamily="2" charset="2"/>
                  </a:rPr>
                  <a:t></a:t>
                </a:r>
                <a:r>
                  <a:rPr lang="en-IN" dirty="0" smtClean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en-IN" dirty="0" smtClean="0">
                    <a:sym typeface="Wingdings" panose="05000000000000000000" pitchFamily="2" charset="2"/>
                  </a:rPr>
                  <a:t>Can apply first order optimality to get MLE (painful derivatives though)</a:t>
                </a: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Thankfully, end result is very familiar. 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be </a:t>
                </a:r>
                <a:r>
                  <a:rPr lang="en-IN" dirty="0" err="1" smtClean="0">
                    <a:sym typeface="Wingdings" panose="05000000000000000000" pitchFamily="2" charset="2"/>
                  </a:rPr>
                  <a:t>eigendecomposition</a:t>
                </a:r>
                <a:r>
                  <a:rPr lang="en-IN" dirty="0" smtClean="0">
                    <a:sym typeface="Wingdings" panose="05000000000000000000" pitchFamily="2" charset="2"/>
                  </a:rPr>
                  <a:t>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𝑄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Λ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b="0" dirty="0" smtClean="0"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≥…</m:t>
                    </m:r>
                  </m:oMath>
                </a14:m>
                <a:endParaRPr lang="en-IN" b="0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en-IN" dirty="0" smtClean="0">
                    <a:sym typeface="Wingdings" panose="05000000000000000000" pitchFamily="2" charset="2"/>
                  </a:rPr>
                  <a:t>An ED always exists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since it is square symmetric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ad>
                      <m:radPr>
                        <m:degHide m:val="on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Λ</m:t>
                            </m:r>
                          </m:e>
                        </m:acc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Sup>
                          <m:sSubSup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N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IN" b="0" i="1" dirty="0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MLE</m:t>
                            </m:r>
                          </m:sub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en-IN" dirty="0" smtClean="0">
                    <a:sym typeface="Wingdings" panose="05000000000000000000" pitchFamily="2" charset="2"/>
                  </a:rPr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>
                      <a:rPr lang="en-IN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𝐪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Λ</m:t>
                        </m:r>
                      </m:e>
                    </m:acc>
                    <m:r>
                      <a:rPr lang="en-IN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diag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IN" dirty="0" smtClean="0">
                  <a:sym typeface="Wingdings" panose="05000000000000000000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b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dirty="0" smtClean="0">
                  <a:sym typeface="Wingdings" panose="05000000000000000000" pitchFamily="2" charset="2"/>
                </a:endParaRP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3"/>
                <a:stretch>
                  <a:fillRect l="-562" t="-2545" r="-10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620651" y="329888"/>
            <a:ext cx="1468606" cy="1238929"/>
            <a:chOff x="12383748" y="1219011"/>
            <a:chExt cx="1862104" cy="1570887"/>
          </a:xfrm>
        </p:grpSpPr>
        <p:sp>
          <p:nvSpPr>
            <p:cNvPr id="6" name="Freeform 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Freeform 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/>
              <p:cNvSpPr/>
              <p:nvPr/>
            </p:nvSpPr>
            <p:spPr>
              <a:xfrm>
                <a:off x="760397" y="240141"/>
                <a:ext cx="9874438" cy="1563474"/>
              </a:xfrm>
              <a:prstGeom prst="wedgeRectCallout">
                <a:avLst>
                  <a:gd name="adj1" fmla="val 57178"/>
                  <a:gd name="adj2" fmla="val 30922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If we decide to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(and not estimate it either) then we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MLE</m:t>
                        </m:r>
                      </m:sub>
                    </m:sSub>
                    <m:r>
                      <a:rPr lang="en-I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𝑄</m:t>
                        </m:r>
                      </m:e>
                    </m:acc>
                    <m:rad>
                      <m:radPr>
                        <m:degHide m:val="on"/>
                        <m:ctrlPr>
                          <a:rPr lang="en-I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en-IN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24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Λ</m:t>
                            </m:r>
                          </m:e>
                        </m:acc>
                      </m:e>
                    </m:ra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which, apart from the scaling with the eigenvalues, is just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PCA! Thus, PCA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PPCA (apart from a scaling factor) under the noiseless assumption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</a:t>
                </a:r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7" y="240141"/>
                <a:ext cx="9874438" cy="1563474"/>
              </a:xfrm>
              <a:prstGeom prst="wedgeRectCallout">
                <a:avLst>
                  <a:gd name="adj1" fmla="val 57178"/>
                  <a:gd name="adj2" fmla="val 30922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00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PPCA Variants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95699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We can tweak several moving parts in the PPCA generative process</a:t>
                </a:r>
              </a:p>
              <a:p>
                <a:pPr lvl="2"/>
                <a:r>
                  <a:rPr lang="en-IN" dirty="0" smtClean="0"/>
                  <a:t>Can instead assume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i="0" dirty="0" smtClean="0"/>
                  <a:t> </a:t>
                </a:r>
                <a:r>
                  <a:rPr lang="en-IN" dirty="0" smtClean="0"/>
                  <a:t>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IN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Can assume non-spherical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𝛜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/>
                  <a:t> and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 technique called </a:t>
                </a:r>
                <a:r>
                  <a:rPr lang="en-IN" i="0" dirty="0" smtClean="0"/>
                  <a:t>Factor Analysis</a:t>
                </a:r>
                <a:r>
                  <a:rPr lang="en-IN" dirty="0" smtClean="0"/>
                  <a:t> actually uses non-spherical noise model</a:t>
                </a:r>
              </a:p>
              <a:p>
                <a:r>
                  <a:rPr lang="en-IN" dirty="0" smtClean="0"/>
                  <a:t>Since PPCA is a generative model, it can model missing data too</a:t>
                </a:r>
              </a:p>
              <a:p>
                <a:pPr lvl="2"/>
                <a:r>
                  <a:rPr lang="en-IN" dirty="0" smtClean="0"/>
                  <a:t>Suppose we have already found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MLE</m:t>
                        </m:r>
                      </m:sub>
                    </m:sSub>
                  </m:oMath>
                </a14:m>
                <a:r>
                  <a:rPr lang="en-IN" dirty="0" smtClean="0"/>
                  <a:t> using clean training data</a:t>
                </a:r>
              </a:p>
              <a:p>
                <a:pPr lvl="2"/>
                <a:r>
                  <a:rPr lang="en-IN" dirty="0" smtClean="0"/>
                  <a:t>If test data has missing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IN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use fact that </a:t>
                </a:r>
                <a:r>
                  <a:rPr lang="en-IN" dirty="0" err="1" smtClean="0"/>
                  <a:t>marginals</a:t>
                </a:r>
                <a:r>
                  <a:rPr lang="en-IN" dirty="0" smtClean="0"/>
                  <a:t> of Gaussians are Gaussian. Since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, we can see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acc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has only observed rows)</a:t>
                </a:r>
              </a:p>
              <a:p>
                <a:pPr lvl="2"/>
                <a:r>
                  <a:rPr lang="en-IN" dirty="0" smtClean="0"/>
                  <a:t>Missing test data is easier to handle, missing training data more challenging</a:t>
                </a:r>
              </a:p>
              <a:p>
                <a:pPr lvl="3"/>
                <a:r>
                  <a:rPr lang="en-IN" dirty="0" smtClean="0"/>
                  <a:t>Need to apply the above trick when defining the likelihood of training data points</a:t>
                </a:r>
              </a:p>
              <a:p>
                <a:pPr lvl="3"/>
                <a:r>
                  <a:rPr lang="en-IN" dirty="0" smtClean="0"/>
                  <a:t>Each training data point may have different coordinates missing. If we do not even know when a coordinate has gone missing then this becomes more challenging </a:t>
                </a:r>
                <a:r>
                  <a:rPr lang="en-IN" dirty="0" smtClean="0">
                    <a:sym typeface="Wingdings" panose="05000000000000000000" pitchFamily="2" charset="2"/>
                  </a:rPr>
                  <a:t>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956996"/>
              </a:xfrm>
              <a:blipFill>
                <a:blip r:embed="rId2"/>
                <a:stretch>
                  <a:fillRect l="-562" t="-2454" r="-1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Dimensionality Reduction using PPCA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2044812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With PCA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/>
                  <a:t> we got low-dim </a:t>
                </a:r>
                <a:r>
                  <a:rPr lang="en-IN" dirty="0" smtClean="0"/>
                  <a:t>feat. </a:t>
                </a:r>
                <a:r>
                  <a:rPr lang="en-IN" dirty="0"/>
                  <a:t>easily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These made sense because these are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features which are just a rotation away (</a:t>
                </a:r>
                <a:r>
                  <a:rPr lang="en-IN" dirty="0"/>
                  <a:t>using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) from features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which we know approximate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very well</a:t>
                </a:r>
                <a:endParaRPr lang="en-IN" dirty="0"/>
              </a:p>
              <a:p>
                <a:pPr lvl="2"/>
                <a:r>
                  <a:rPr lang="en-IN" dirty="0"/>
                  <a:t>With PPCA </a:t>
                </a:r>
                <a:r>
                  <a:rPr lang="en-IN" dirty="0" smtClean="0"/>
                  <a:t>too we </a:t>
                </a:r>
                <a:r>
                  <a:rPr lang="en-IN" dirty="0"/>
                  <a:t>can we recover the original low-dim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/>
                  <a:t> by treating them as latent variables and applying </a:t>
                </a:r>
                <a:r>
                  <a:rPr lang="en-IN" dirty="0" err="1"/>
                  <a:t>AltOpt</a:t>
                </a:r>
                <a:r>
                  <a:rPr lang="en-IN" dirty="0"/>
                  <a:t> or EM</a:t>
                </a:r>
              </a:p>
              <a:p>
                <a:pPr lvl="2"/>
                <a:r>
                  <a:rPr lang="en-IN" dirty="0"/>
                  <a:t>Need to be careful since these latent variables are (continuous) vectors now!</a:t>
                </a:r>
              </a:p>
              <a:p>
                <a:r>
                  <a:rPr lang="en-IN" dirty="0" smtClean="0"/>
                  <a:t>Earlier, we used a shortcut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to get MLE for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/>
                  <a:t>. To get hold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we need proper 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/EM</a:t>
                </a:r>
                <a:endParaRPr lang="en-IN" i="1" dirty="0" smtClean="0"/>
              </a:p>
              <a:p>
                <a:pPr lvl="2" algn="ctr"/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b>
                      <m:sup/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p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 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pPr lvl="2"/>
                <a:r>
                  <a:rPr lang="en-IN" dirty="0" err="1" smtClean="0"/>
                  <a:t>AltOpt</a:t>
                </a:r>
                <a:r>
                  <a:rPr lang="en-IN" dirty="0" smtClean="0"/>
                  <a:t> will approximate integral using a single term (a single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)</a:t>
                </a:r>
              </a:p>
              <a:p>
                <a:pPr lvl="2"/>
                <a:r>
                  <a:rPr lang="en-IN" dirty="0" smtClean="0"/>
                  <a:t>EM will lower bound the integral using another (easier to compute) integral</a:t>
                </a:r>
              </a:p>
              <a:p>
                <a:pPr lvl="2"/>
                <a:r>
                  <a:rPr lang="en-IN" dirty="0" smtClean="0"/>
                  <a:t>Need to replace “sum” over possible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with “integral”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 smtClean="0"/>
                  <a:t> cont.</a:t>
                </a:r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2044812" cy="5746376"/>
              </a:xfrm>
              <a:blipFill>
                <a:blip r:embed="rId2"/>
                <a:stretch>
                  <a:fillRect l="-557" t="-2333" r="-5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4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Suppose we wish to find the leading right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Same as finding the leading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To find the leading left singular 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, find leading eigenvector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Denote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1" i="0" smtClean="0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N" dirty="0" smtClean="0"/>
                  <a:t> and that we reorder things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≥…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Assume for sake of simplicity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 smtClean="0"/>
                  <a:t> for some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dirty="0" smtClean="0"/>
              </a:p>
              <a:p>
                <a:pPr lvl="3"/>
                <a:r>
                  <a:rPr lang="en-IN" dirty="0" smtClean="0"/>
                  <a:t>This is sometimes called an </a:t>
                </a:r>
                <a:r>
                  <a:rPr lang="en-IN" i="1" dirty="0" err="1" smtClean="0"/>
                  <a:t>eigengap</a:t>
                </a:r>
                <a:r>
                  <a:rPr lang="en-IN" i="1" dirty="0" smtClean="0"/>
                  <a:t> </a:t>
                </a:r>
                <a:r>
                  <a:rPr lang="en-IN" dirty="0" smtClean="0"/>
                  <a:t>or even </a:t>
                </a:r>
                <a:r>
                  <a:rPr lang="en-IN" i="1" dirty="0" smtClean="0"/>
                  <a:t>leading </a:t>
                </a:r>
                <a:r>
                  <a:rPr lang="en-IN" i="1" dirty="0" err="1" smtClean="0"/>
                  <a:t>eigengap</a:t>
                </a:r>
                <a:endParaRPr lang="en-IN" i="1" dirty="0" smtClean="0"/>
              </a:p>
              <a:p>
                <a:pPr lvl="3"/>
                <a:r>
                  <a:rPr lang="en-IN" dirty="0"/>
                  <a:t>E</a:t>
                </a:r>
                <a:r>
                  <a:rPr lang="en-IN" dirty="0" smtClean="0"/>
                  <a:t>asier to see the algorithms at work with an </a:t>
                </a:r>
                <a:r>
                  <a:rPr lang="en-IN" dirty="0" err="1" smtClean="0"/>
                  <a:t>eigengap</a:t>
                </a:r>
                <a:r>
                  <a:rPr lang="en-IN" dirty="0" smtClean="0"/>
                  <a:t> – will handle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 smtClean="0"/>
                  <a:t> later</a:t>
                </a:r>
              </a:p>
              <a:p>
                <a:pPr lvl="3"/>
                <a:r>
                  <a:rPr lang="en-IN" b="1" dirty="0" smtClean="0"/>
                  <a:t>Caution</a:t>
                </a:r>
                <a:r>
                  <a:rPr lang="en-IN" dirty="0" smtClean="0"/>
                  <a:t>: textbooks might write </a:t>
                </a:r>
                <a:r>
                  <a:rPr lang="en-IN" dirty="0" err="1" smtClean="0"/>
                  <a:t>eigengap</a:t>
                </a:r>
                <a:r>
                  <a:rPr lang="en-IN" dirty="0" smtClean="0"/>
                  <a:t> </a:t>
                </a:r>
                <a:r>
                  <a:rPr lang="en-IN" i="1" dirty="0" smtClean="0"/>
                  <a:t>additively</a:t>
                </a:r>
                <a:r>
                  <a:rPr lang="en-IN" dirty="0" smtClean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IN" dirty="0" smtClean="0"/>
                  <a:t> </a:t>
                </a:r>
                <a:r>
                  <a:rPr lang="en-IN" dirty="0"/>
                  <a:t>–</a:t>
                </a:r>
                <a:r>
                  <a:rPr lang="en-IN" dirty="0" smtClean="0"/>
                  <a:t> same thing</a:t>
                </a:r>
              </a:p>
              <a:p>
                <a:r>
                  <a:rPr lang="en-IN" b="1" dirty="0" smtClean="0"/>
                  <a:t>Note</a:t>
                </a:r>
                <a:r>
                  <a:rPr lang="en-IN" dirty="0" smtClean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𝐴𝐴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Similarly, convince yourself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for any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Will use this curious fact very efficiently to find the leading </a:t>
                </a:r>
                <a:r>
                  <a:rPr lang="en-IN" dirty="0" err="1" smtClean="0"/>
                  <a:t>eigenpair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938646" cy="5746376"/>
              </a:xfrm>
              <a:blipFill>
                <a:blip r:embed="rId2"/>
                <a:stretch>
                  <a:fillRect l="-562" t="-2545" r="-460" b="-1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Power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Note that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dirty="0" smtClean="0"/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p>
                  </m:oMath>
                </a14:m>
                <a:r>
                  <a:rPr lang="en-IN" dirty="0" smtClean="0"/>
                  <a:t> for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I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Note that this means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≥</m:t>
                    </m:r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dirty="0"/>
                  <a:t> for all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IN" dirty="0" smtClean="0"/>
                  <a:t> as well</a:t>
                </a:r>
              </a:p>
              <a:p>
                <a:pPr lvl="2"/>
                <a:r>
                  <a:rPr lang="en-IN" dirty="0" smtClean="0"/>
                  <a:t>Even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r>
                  <a:rPr lang="en-IN" dirty="0" smtClean="0"/>
                  <a:t>, with large enough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 smtClean="0"/>
                  <a:t>, gap blows up 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&gt;10000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Thus, with large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dirty="0" smtClean="0"/>
                  <a:t>, the leading eigenvalue really stands out!</a:t>
                </a:r>
              </a:p>
              <a:p>
                <a:r>
                  <a:rPr lang="en-IN" dirty="0" smtClean="0"/>
                  <a:t>Let us take a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 and let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pPr lvl="2"/>
                <a:r>
                  <a:rPr lang="en-IN" dirty="0" smtClean="0"/>
                  <a:t>The vector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IN" dirty="0" smtClean="0"/>
                  <a:t> represents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dirty="0" smtClean="0"/>
                  <a:t> in terms of columns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b="0" dirty="0" smtClean="0"/>
                  <a:t> </a:t>
                </a:r>
                <a:r>
                  <a:rPr lang="en-IN" dirty="0"/>
                  <a:t>i.e. </a:t>
                </a:r>
                <a14:m>
                  <m:oMath xmlns:m="http://schemas.openxmlformats.org/officeDocument/2006/math"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endParaRPr lang="en-IN" b="0" dirty="0" smtClean="0"/>
              </a:p>
              <a:p>
                <a:pPr lvl="2"/>
                <a:r>
                  <a:rPr lang="en-IN" dirty="0" smtClean="0"/>
                  <a:t>Notice that since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IN" dirty="0" smtClean="0"/>
                  <a:t> is orthonormal, we have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i="1" dirty="0" smtClean="0"/>
              </a:p>
              <a:p>
                <a:pPr lvl="2"/>
                <a:r>
                  <a:rPr lang="en-IN" dirty="0" smtClean="0"/>
                  <a:t>However, we just saw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≫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IN" i="1" dirty="0" smtClean="0"/>
                  <a:t> </a:t>
                </a:r>
                <a:r>
                  <a:rPr lang="en-IN" dirty="0"/>
                  <a:t>for all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en-IN" i="1" dirty="0" smtClean="0"/>
              </a:p>
              <a:p>
                <a:pPr lvl="2"/>
                <a:r>
                  <a:rPr lang="en-IN" dirty="0" smtClean="0"/>
                  <a:t>This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i="1" dirty="0" smtClean="0"/>
                  <a:t> which means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b="1"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en-IN" b="1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32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IN" sz="320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IN" sz="3200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82" y="4530903"/>
                <a:ext cx="2753475" cy="590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sz="32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320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IN" sz="3200" dirty="0" smtClean="0"/>
                  <a:t> </a:t>
                </a:r>
                <a:endParaRPr lang="en-IN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88" y="4492494"/>
                <a:ext cx="2753475" cy="6682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52" y="4763761"/>
            <a:ext cx="1807146" cy="18071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852" y="411269"/>
            <a:ext cx="1775788" cy="177578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0620115" y="2779281"/>
            <a:ext cx="1468606" cy="1238929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ular Callout 35"/>
              <p:cNvSpPr/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How do I find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6" name="Rectangular Callout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688" y="306044"/>
                <a:ext cx="2885758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7"/>
                <a:stretch>
                  <a:fillRect l="-99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ular Callout 36"/>
              <p:cNvSpPr/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then use the fact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the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corresponding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(i.e.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) to 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sSup>
                              <m:sSupPr>
                                <m:ctrlP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ular Callout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598" y="2292281"/>
                <a:ext cx="591436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ular Callout 37"/>
              <p:cNvSpPr/>
              <p:nvPr/>
            </p:nvSpPr>
            <p:spPr>
              <a:xfrm>
                <a:off x="2835132" y="5206840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We obtained our approximation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p>
                        </m:sSup>
                        <m: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sSub>
                          <m:sSubPr>
                            <m:ctrlP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IN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I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  <m:r>
                                  <a:rPr lang="en-IN" sz="24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b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How should we choose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 Will any </a:t>
                </a:r>
                <a14:m>
                  <m:oMath xmlns:m="http://schemas.openxmlformats.org/officeDocument/2006/math"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work? How should we choose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8" name="Rectangular Callout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132" y="5206840"/>
                <a:ext cx="7544314" cy="1287496"/>
              </a:xfrm>
              <a:prstGeom prst="wedgeRectCallout">
                <a:avLst>
                  <a:gd name="adj1" fmla="val 64211"/>
                  <a:gd name="adj2" fmla="val 4485"/>
                </a:avLst>
              </a:prstGeom>
              <a:blipFill>
                <a:blip r:embed="rId9"/>
                <a:stretch>
                  <a:fillRect l="-563" b="-46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ular Callout 38"/>
              <p:cNvSpPr/>
              <p:nvPr/>
            </p:nvSpPr>
            <p:spPr>
              <a:xfrm>
                <a:off x="575671" y="374304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Calibri Light" panose="020F0302020204030204"/>
                  </a:rPr>
                  <a:t> must be a vector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IN" sz="2400" dirty="0">
                    <a:solidFill>
                      <a:prstClr val="black"/>
                    </a:solidFill>
                    <a:latin typeface="Calibri Light" panose="020F0302020204030204"/>
                  </a:rPr>
                  <a:t>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I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as well which means we will never recover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The longer you run i.e. larger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the better the approximation you will get. </a:t>
                </a:r>
              </a:p>
            </p:txBody>
          </p:sp>
        </mc:Choice>
        <mc:Fallback xmlns="">
          <p:sp>
            <p:nvSpPr>
              <p:cNvPr id="39" name="Rectangular Callout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1" y="3743045"/>
                <a:ext cx="9625605" cy="1315308"/>
              </a:xfrm>
              <a:prstGeom prst="wedgeRectCallout">
                <a:avLst>
                  <a:gd name="adj1" fmla="val 58752"/>
                  <a:gd name="adj2" fmla="val -41387"/>
                </a:avLst>
              </a:prstGeom>
              <a:blipFill>
                <a:blip r:embed="rId10"/>
                <a:stretch>
                  <a:fillRect l="-58" b="-4054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ular Callout 39"/>
              <p:cNvSpPr/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Hmm … this means if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is not good then our approximation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p>
                        <m: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wont be good either</a:t>
                </a:r>
              </a:p>
            </p:txBody>
          </p:sp>
        </mc:Choice>
        <mc:Fallback xmlns="">
          <p:sp>
            <p:nvSpPr>
              <p:cNvPr id="40" name="Rectangular Callout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712" y="1299162"/>
                <a:ext cx="7260137" cy="857662"/>
              </a:xfrm>
              <a:prstGeom prst="wedgeRectCallout">
                <a:avLst>
                  <a:gd name="adj1" fmla="val 61511"/>
                  <a:gd name="adj2" fmla="val -22704"/>
                </a:avLst>
              </a:prstGeom>
              <a:blipFill>
                <a:blip r:embed="rId11"/>
                <a:stretch>
                  <a:fillRect t="-2721" b="-12245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3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  <p:bldP spid="27" grpId="0"/>
      <p:bldP spid="27" grpId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Power Method</a:t>
            </a:r>
            <a:endParaRPr lang="en-IN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253354" y="5506668"/>
            <a:ext cx="11600328" cy="1351332"/>
          </a:xfrm>
        </p:spPr>
        <p:txBody>
          <a:bodyPr/>
          <a:lstStyle/>
          <a:p>
            <a:pPr lvl="2"/>
            <a:r>
              <a:rPr lang="en-IN" dirty="0" smtClean="0"/>
              <a:t>In settings with no </a:t>
            </a:r>
            <a:r>
              <a:rPr lang="en-IN" dirty="0" err="1" smtClean="0"/>
              <a:t>eigengap</a:t>
            </a:r>
            <a:r>
              <a:rPr lang="en-IN" dirty="0" smtClean="0"/>
              <a:t>, it turns out that there is an entire subspace (i.e. infinitely many eigenvectors) corresponding to the largest eigenvalue</a:t>
            </a:r>
          </a:p>
          <a:p>
            <a:pPr lvl="2"/>
            <a:r>
              <a:rPr lang="en-IN" dirty="0" smtClean="0"/>
              <a:t>Power Method will return some vector in that subspace but not sure which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THE POWER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 smtClean="0">
                    <a:latin typeface="+mj-lt"/>
                  </a:rPr>
                  <a:t>Input</a:t>
                </a:r>
                <a:r>
                  <a:rPr lang="en-IN" sz="3200" dirty="0" smtClean="0">
                    <a:latin typeface="+mj-lt"/>
                  </a:rPr>
                  <a:t>: </a:t>
                </a:r>
                <a:r>
                  <a:rPr lang="en-IN" sz="3200" dirty="0">
                    <a:latin typeface="+mj-lt"/>
                  </a:rPr>
                  <a:t>s</a:t>
                </a:r>
                <a:r>
                  <a:rPr lang="en-IN" sz="3200" dirty="0" smtClean="0">
                    <a:latin typeface="+mj-lt"/>
                  </a:rPr>
                  <a:t>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200" b="1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IN" sz="3200" dirty="0" smtClean="0">
                    <a:latin typeface="+mj-lt"/>
                  </a:rPr>
                  <a:t> randomly e.g.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I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leading eigenvector estimate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 i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p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leading eigenvalue estimate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36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IN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 i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211" y="1111624"/>
                <a:ext cx="9654612" cy="4240007"/>
              </a:xfrm>
              <a:prstGeom prst="rect">
                <a:avLst/>
              </a:prstGeom>
              <a:blipFill>
                <a:blip r:embed="rId2"/>
                <a:stretch>
                  <a:fillRect l="-1447" t="-1709" b="-2564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/>
              <p:cNvSpPr/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Ensures with high probability that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240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ular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996" y="1354809"/>
                <a:ext cx="3711777" cy="857662"/>
              </a:xfrm>
              <a:prstGeom prst="wedgeRectCallout">
                <a:avLst>
                  <a:gd name="adj1" fmla="val -55763"/>
                  <a:gd name="adj2" fmla="val 76723"/>
                </a:avLst>
              </a:prstGeom>
              <a:blipFill>
                <a:blip r:embed="rId3"/>
                <a:stretch>
                  <a:fillRect t="-108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p>
                                  <m: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219" y="3629091"/>
                <a:ext cx="147829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ular Callout 23"/>
              <p:cNvSpPr/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IN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time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using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mat-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vec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mults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instead of first calculating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IN" sz="2400" b="1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which takes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time</a:t>
                </a:r>
              </a:p>
            </p:txBody>
          </p:sp>
        </mc:Choice>
        <mc:Fallback xmlns="">
          <p:sp>
            <p:nvSpPr>
              <p:cNvPr id="24" name="Rectangular Callout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" y="1354809"/>
                <a:ext cx="6914508" cy="857662"/>
              </a:xfrm>
              <a:prstGeom prst="wedgeRectCallout">
                <a:avLst>
                  <a:gd name="adj1" fmla="val -252"/>
                  <a:gd name="adj2" fmla="val 105474"/>
                </a:avLst>
              </a:prstGeom>
              <a:blipFill>
                <a:blip r:embed="rId5"/>
                <a:stretch>
                  <a:fillRect l="-439" t="-885" r="-26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904" y="4102019"/>
                <a:ext cx="154664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ular Callout 19"/>
          <p:cNvSpPr/>
          <p:nvPr/>
        </p:nvSpPr>
        <p:spPr>
          <a:xfrm>
            <a:off x="6024470" y="2552755"/>
            <a:ext cx="4081923" cy="857662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to periodically normalize to prevent overflow errors </a:t>
            </a:r>
          </a:p>
        </p:txBody>
      </p:sp>
      <p:sp>
        <p:nvSpPr>
          <p:cNvPr id="21" name="Rectangular Callout 20"/>
          <p:cNvSpPr/>
          <p:nvPr/>
        </p:nvSpPr>
        <p:spPr>
          <a:xfrm>
            <a:off x="6024470" y="3606342"/>
            <a:ext cx="4199939" cy="857662"/>
          </a:xfrm>
          <a:prstGeom prst="wedgeRectCallout">
            <a:avLst>
              <a:gd name="adj1" fmla="val -67389"/>
              <a:gd name="adj2" fmla="val -3468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show that doesn’t affect the working of the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in any way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385075" y="5442573"/>
            <a:ext cx="1468606" cy="1238929"/>
            <a:chOff x="12383748" y="1219011"/>
            <a:chExt cx="1862104" cy="1570887"/>
          </a:xfrm>
        </p:grpSpPr>
        <p:sp>
          <p:nvSpPr>
            <p:cNvPr id="27" name="Freeform 2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ular Callout 31"/>
              <p:cNvSpPr/>
              <p:nvPr/>
            </p:nvSpPr>
            <p:spPr>
              <a:xfrm>
                <a:off x="626724" y="5293087"/>
                <a:ext cx="9720278" cy="1315308"/>
              </a:xfrm>
              <a:prstGeom prst="wedgeRectCallout">
                <a:avLst>
                  <a:gd name="adj1" fmla="val 56771"/>
                  <a:gd name="adj2" fmla="val 53129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The Power Method is fast – guaranteed to return an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  <m:sup>
                                <m:r>
                                  <a:rPr lang="en-IN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in at most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iterations (proof beyond CS771). To find smaller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eigenpairs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we “peel” off largest </a:t>
                </a:r>
                <a:r>
                  <a:rPr lang="en-IN" sz="2400" dirty="0" err="1" smtClean="0">
                    <a:solidFill>
                      <a:schemeClr val="tx1"/>
                    </a:solidFill>
                    <a:latin typeface="+mj-lt"/>
                  </a:rPr>
                  <a:t>eigenpair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we have found and repeat process</a:t>
                </a:r>
              </a:p>
            </p:txBody>
          </p:sp>
        </mc:Choice>
        <mc:Fallback xmlns="">
          <p:sp>
            <p:nvSpPr>
              <p:cNvPr id="32" name="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4" y="5293087"/>
                <a:ext cx="9720278" cy="1315308"/>
              </a:xfrm>
              <a:prstGeom prst="wedgeRectCallout">
                <a:avLst>
                  <a:gd name="adj1" fmla="val 56771"/>
                  <a:gd name="adj2" fmla="val 53129"/>
                </a:avLst>
              </a:prstGeom>
              <a:blipFill>
                <a:blip r:embed="rId7"/>
                <a:stretch>
                  <a:fillRect l="-761" t="-3930" b="-7860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0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19" grpId="0" animBg="1"/>
      <p:bldP spid="23" grpId="0"/>
      <p:bldP spid="24" grpId="0" animBg="1"/>
      <p:bldP spid="25" grpId="0"/>
      <p:bldP spid="20" grpId="0" animBg="1"/>
      <p:bldP spid="2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Peeling Method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3600" b="1" dirty="0" smtClean="0">
                    <a:latin typeface="+mj-lt"/>
                  </a:rPr>
                  <a:t>THE PEELING METHOD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b="1" dirty="0" smtClean="0">
                    <a:latin typeface="+mj-lt"/>
                  </a:rPr>
                  <a:t>Input</a:t>
                </a:r>
                <a:r>
                  <a:rPr lang="en-IN" sz="3200" dirty="0" smtClean="0">
                    <a:latin typeface="+mj-lt"/>
                  </a:rPr>
                  <a:t>: square symmetric matrix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sz="32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Initialize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N" sz="3200" b="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N" sz="3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3200" b="1">
                                    <a:latin typeface="Cambria Math" panose="02040503050406030204" pitchFamily="18" charset="0"/>
                                  </a:rPr>
                                  <m:t>𝐯</m:t>
                                </m:r>
                              </m:e>
                            </m:acc>
                          </m:e>
                          <m:sub>
                            <m: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POWER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−</m:t>
                    </m:r>
                    <m:r>
                      <m:rPr>
                        <m:nor/>
                      </m:rPr>
                      <a:rPr lang="en-IN" sz="3200" b="0" i="0" smtClean="0">
                        <a:latin typeface="+mj-lt"/>
                      </a:rPr>
                      <m:t>METHOD</m:t>
                    </m:r>
                    <m:d>
                      <m:d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IN" sz="3200" b="0" dirty="0" smtClean="0">
                  <a:latin typeface="+mj-lt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3200" b="0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3200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</m:e>
                      <m:sub>
                        <m:r>
                          <a:rPr lang="en-IN" sz="32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IN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3200" b="0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3200" dirty="0" smtClean="0">
                  <a:latin typeface="+mj-lt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N" sz="3200" dirty="0" smtClean="0">
                    <a:latin typeface="+mj-lt"/>
                  </a:rPr>
                  <a:t>Return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sz="3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IN" sz="32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3200" b="1">
                                        <a:latin typeface="Cambria Math" panose="02040503050406030204" pitchFamily="18" charset="0"/>
                                      </a:rPr>
                                      <m:t>𝐯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3200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3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659" y="1334848"/>
                <a:ext cx="9922682" cy="4164345"/>
              </a:xfrm>
              <a:prstGeom prst="rect">
                <a:avLst/>
              </a:prstGeom>
              <a:blipFill>
                <a:blip r:embed="rId2"/>
                <a:stretch>
                  <a:fillRect l="-1408" t="-1887" b="-581"/>
                </a:stretch>
              </a:blipFill>
              <a:ln w="38100">
                <a:solidFill>
                  <a:srgbClr val="7030A0"/>
                </a:solidFill>
                <a:prstDash val="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N" sz="3200" b="1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IN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I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IN" sz="3200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IN" sz="3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3200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IN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34" y="5803024"/>
                <a:ext cx="107643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826110" y="5811314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56088" y="5754263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86066" y="5754263"/>
            <a:ext cx="2229978" cy="65169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/>
              <p:cNvSpPr/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Some residue might still be left due to inaccurate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but 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usually </a:t>
                </a:r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small if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sufficiently large</a:t>
                </a:r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055" y="4212404"/>
                <a:ext cx="4701902" cy="1178537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4"/>
                <a:stretch>
                  <a:fillRect t="-3774" r="-241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7401055" y="3560181"/>
            <a:ext cx="2728482" cy="543971"/>
          </a:xfrm>
          <a:prstGeom prst="wedgeRectCallout">
            <a:avLst>
              <a:gd name="adj1" fmla="val -67389"/>
              <a:gd name="adj2" fmla="val 8391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“peeling” step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ular Callout 11"/>
              <p:cNvSpPr/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Takes overall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p>
                          <m:sSupPr>
                            <m:ctrlP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time to return the top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leading </a:t>
                </a:r>
                <a:r>
                  <a:rPr lang="en-US" sz="2400" dirty="0" err="1" smtClean="0">
                    <a:solidFill>
                      <a:schemeClr val="tx1"/>
                    </a:solidFill>
                    <a:latin typeface="+mj-lt"/>
                  </a:rPr>
                  <a:t>eigenpairs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077" y="1786926"/>
                <a:ext cx="4768382" cy="1039473"/>
              </a:xfrm>
              <a:prstGeom prst="wedgeRectCallout">
                <a:avLst>
                  <a:gd name="adj1" fmla="val -67389"/>
                  <a:gd name="adj2" fmla="val 83911"/>
                </a:avLst>
              </a:prstGeom>
              <a:blipFill>
                <a:blip r:embed="rId5"/>
                <a:stretch>
                  <a:fillRect r="-2056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ular Callout 12"/>
          <p:cNvSpPr/>
          <p:nvPr/>
        </p:nvSpPr>
        <p:spPr>
          <a:xfrm>
            <a:off x="253353" y="4221485"/>
            <a:ext cx="6647379" cy="1178537"/>
          </a:xfrm>
          <a:prstGeom prst="wedgeRectCallout">
            <a:avLst>
              <a:gd name="adj1" fmla="val 20716"/>
              <a:gd name="adj2" fmla="val 8129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After leading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eigenpair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is peeled off, the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eigenpair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with the second largest eigenvalue becomes the new leading pair and Power Method can now recover this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9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– the inside story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</p:spPr>
            <p:txBody>
              <a:bodyPr>
                <a:normAutofit/>
              </a:bodyPr>
              <a:lstStyle/>
              <a:p>
                <a:r>
                  <a:rPr lang="en-IN" b="1" dirty="0" smtClean="0"/>
                  <a:t>Recap</a:t>
                </a:r>
                <a:r>
                  <a:rPr lang="en-IN" dirty="0" smtClean="0"/>
                  <a:t>: given a matrix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/>
                  <a:t> with SVD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, find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 singular triplets of the SVD</a:t>
                </a:r>
              </a:p>
              <a:p>
                <a:pPr lvl="2"/>
                <a:r>
                  <a:rPr lang="en-IN" dirty="0" smtClean="0"/>
                  <a:t>In other words,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IN" dirty="0" smtClean="0"/>
                  <a:t> such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IN" dirty="0" smtClean="0"/>
                  <a:t> have orthonormal cols and contain 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largest singular vectors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 is diagonal and contains the largest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singular values</a:t>
                </a:r>
              </a:p>
              <a:p>
                <a:pPr lvl="2"/>
                <a:r>
                  <a:rPr lang="en-IN" b="1" dirty="0" smtClean="0"/>
                  <a:t>Note</a:t>
                </a:r>
                <a:r>
                  <a:rPr lang="en-IN" dirty="0" smtClean="0"/>
                  <a:t>: this gives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IN" b="1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I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  <m:sSup>
                      <m:sSupPr>
                        <m:ctrlPr>
                          <a:rPr lang="en-I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IN" b="1" i="1" dirty="0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IN" dirty="0" smtClean="0"/>
                  <a:t> which has </a:t>
                </a:r>
                <a:r>
                  <a:rPr lang="en-IN" dirty="0"/>
                  <a:t>rank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dirty="0" smtClean="0"/>
                  <a:t> has only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 non-zero entries)</a:t>
                </a:r>
              </a:p>
              <a:p>
                <a:pPr lvl="2"/>
                <a:r>
                  <a:rPr lang="en-IN" dirty="0" smtClean="0"/>
                  <a:t>Turns out that this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has many other nice properties too</a:t>
                </a:r>
              </a:p>
              <a:p>
                <a:pPr lvl="2"/>
                <a:r>
                  <a:rPr lang="en-IN" dirty="0" smtClean="0"/>
                  <a:t>Storing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b="0" i="1" dirty="0" smtClean="0">
                    <a:latin typeface="+mj-lt"/>
                  </a:rPr>
                  <a:t> requires onl</a:t>
                </a:r>
                <a:r>
                  <a:rPr lang="en-IN" dirty="0" smtClean="0">
                    <a:latin typeface="+mj-lt"/>
                  </a:rPr>
                  <a:t>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space (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requires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𝑛𝑑</m:t>
                    </m:r>
                  </m:oMath>
                </a14:m>
                <a:r>
                  <a:rPr lang="en-IN" b="0" i="1" dirty="0" smtClean="0">
                    <a:latin typeface="+mj-lt"/>
                  </a:rPr>
                  <a:t> space)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IN" dirty="0" smtClean="0"/>
                  <a:t> is the best approximation to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among all </a:t>
                </a:r>
                <a:r>
                  <a:rPr lang="en-IN" dirty="0"/>
                  <a:t>rank-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matrices i.e. it is the global optimum to the following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rank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IN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r>
                  <a:rPr lang="en-IN" dirty="0" smtClean="0"/>
                  <a:t>	</a:t>
                </a:r>
              </a:p>
              <a:p>
                <a:pPr lvl="2"/>
                <a:r>
                  <a:rPr lang="en-IN" dirty="0" smtClean="0"/>
                  <a:t>For a matrix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, the </a:t>
                </a:r>
                <a:r>
                  <a:rPr lang="en-IN" dirty="0" err="1" smtClean="0"/>
                  <a:t>Frobenius</a:t>
                </a:r>
                <a:r>
                  <a:rPr lang="en-IN" dirty="0" smtClean="0"/>
                  <a:t>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IN" dirty="0" smtClean="0"/>
                  <a:t> is obtained by either stretching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into a long vector and taking its L2 norm or else taking the L2 norm of the vector formed out of the singular values of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N" dirty="0" smtClean="0"/>
                  <a:t>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IN" dirty="0" smtClean="0"/>
              </a:p>
              <a:p>
                <a:pPr lvl="2"/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3"/>
                <a:ext cx="11938645" cy="5895351"/>
              </a:xfrm>
              <a:blipFill>
                <a:blip r:embed="rId2"/>
                <a:stretch>
                  <a:fillRect l="-562" t="-2378" r="-3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/>
              <p:cNvSpPr/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Rows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b="0" dirty="0" smtClean="0">
                    <a:solidFill>
                      <a:schemeClr val="tx1"/>
                    </a:solidFill>
                    <a:latin typeface="+mj-lt"/>
                  </a:rPr>
                  <a:t> not necessarily orthonormal</a:t>
                </a:r>
              </a:p>
            </p:txBody>
          </p:sp>
        </mc:Choice>
        <mc:Fallback xmlns=""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423" y="1452683"/>
                <a:ext cx="3226085" cy="857662"/>
              </a:xfrm>
              <a:prstGeom prst="wedgeRectCallout">
                <a:avLst>
                  <a:gd name="adj1" fmla="val 75379"/>
                  <a:gd name="adj2" fmla="val 68338"/>
                </a:avLst>
              </a:prstGeom>
              <a:blipFill>
                <a:blip r:embed="rId3"/>
                <a:stretch>
                  <a:fillRect l="-896" t="-57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3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Low dimensional Modelling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</p:spPr>
            <p:txBody>
              <a:bodyPr/>
              <a:lstStyle/>
              <a:p>
                <a:r>
                  <a:rPr lang="en-IN" dirty="0" smtClean="0"/>
                  <a:t>We may suspect that our data features, although presented as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vectors, are really lying on/close to some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dirty="0" smtClean="0"/>
                  <a:t>-dim subspace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300823"/>
              </a:xfrm>
              <a:blipFill>
                <a:blip r:embed="rId5"/>
                <a:stretch>
                  <a:fillRect l="-562" t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 descr=" 53"/>
          <p:cNvGrpSpPr/>
          <p:nvPr/>
        </p:nvGrpSpPr>
        <p:grpSpPr>
          <a:xfrm>
            <a:off x="6710677" y="1006075"/>
            <a:ext cx="5122735" cy="3783665"/>
            <a:chOff x="313900" y="1524000"/>
            <a:chExt cx="6086900" cy="449580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55860" y="1524000"/>
              <a:ext cx="0" cy="4495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13900" y="5593080"/>
              <a:ext cx="60869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905342" y="4430612"/>
            <a:ext cx="464704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60071" y="2725732"/>
            <a:ext cx="4939530" cy="1797842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 descr=" 32"/>
          <p:cNvSpPr/>
          <p:nvPr/>
        </p:nvSpPr>
        <p:spPr>
          <a:xfrm>
            <a:off x="160337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 descr=" 32"/>
          <p:cNvSpPr/>
          <p:nvPr/>
        </p:nvSpPr>
        <p:spPr>
          <a:xfrm>
            <a:off x="2531696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 descr=" 32"/>
          <p:cNvSpPr/>
          <p:nvPr/>
        </p:nvSpPr>
        <p:spPr>
          <a:xfrm>
            <a:off x="2993604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 descr=" 32"/>
          <p:cNvSpPr/>
          <p:nvPr/>
        </p:nvSpPr>
        <p:spPr>
          <a:xfrm>
            <a:off x="3275512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 descr=" 32"/>
          <p:cNvSpPr/>
          <p:nvPr/>
        </p:nvSpPr>
        <p:spPr>
          <a:xfrm>
            <a:off x="3934943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 descr=" 32"/>
          <p:cNvSpPr/>
          <p:nvPr/>
        </p:nvSpPr>
        <p:spPr>
          <a:xfrm>
            <a:off x="4860530" y="436379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52" y="5281590"/>
            <a:ext cx="1152403" cy="3430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07" y="5213417"/>
            <a:ext cx="2450562" cy="382750"/>
          </a:xfrm>
          <a:prstGeom prst="rect">
            <a:avLst/>
          </a:prstGeom>
        </p:spPr>
      </p:pic>
      <p:sp>
        <p:nvSpPr>
          <p:cNvPr id="22" name="Oval 21" descr=" 32"/>
          <p:cNvSpPr/>
          <p:nvPr/>
        </p:nvSpPr>
        <p:spPr>
          <a:xfrm>
            <a:off x="160639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 descr=" 32"/>
          <p:cNvSpPr/>
          <p:nvPr/>
        </p:nvSpPr>
        <p:spPr>
          <a:xfrm>
            <a:off x="2534722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 descr=" 32"/>
          <p:cNvSpPr/>
          <p:nvPr/>
        </p:nvSpPr>
        <p:spPr>
          <a:xfrm>
            <a:off x="2996630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 descr=" 32"/>
          <p:cNvSpPr/>
          <p:nvPr/>
        </p:nvSpPr>
        <p:spPr>
          <a:xfrm>
            <a:off x="3278538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 descr=" 32"/>
          <p:cNvSpPr/>
          <p:nvPr/>
        </p:nvSpPr>
        <p:spPr>
          <a:xfrm>
            <a:off x="3937969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 descr=" 32"/>
          <p:cNvSpPr/>
          <p:nvPr/>
        </p:nvSpPr>
        <p:spPr>
          <a:xfrm>
            <a:off x="4863556" y="43643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37101" y="5152324"/>
            <a:ext cx="1051626" cy="580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ular Callout 28"/>
              <p:cNvSpPr/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, can we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p>
                      <m:sSup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In other words, given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, recover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512" y="1682795"/>
                <a:ext cx="4559551" cy="1608410"/>
              </a:xfrm>
              <a:prstGeom prst="wedgeRectCallout">
                <a:avLst>
                  <a:gd name="adj1" fmla="val 59583"/>
                  <a:gd name="adj2" fmla="val 86854"/>
                </a:avLst>
              </a:prstGeom>
              <a:blipFill>
                <a:blip r:embed="rId8"/>
                <a:stretch>
                  <a:fillRect t="-543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88" y="5853958"/>
            <a:ext cx="1564009" cy="332859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2315929" y="5731730"/>
            <a:ext cx="2512578" cy="1016979"/>
          </a:xfrm>
          <a:prstGeom prst="wedgeRectCallout">
            <a:avLst>
              <a:gd name="adj1" fmla="val 76215"/>
              <a:gd name="adj2" fmla="val -182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Dictionary/Factor Loading matrix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8832080" y="4529558"/>
            <a:ext cx="2145303" cy="2246833"/>
            <a:chOff x="8832080" y="4529558"/>
            <a:chExt cx="2145303" cy="2246833"/>
          </a:xfrm>
        </p:grpSpPr>
        <p:sp>
          <p:nvSpPr>
            <p:cNvPr id="33" name="Rectangle 32"/>
            <p:cNvSpPr/>
            <p:nvPr/>
          </p:nvSpPr>
          <p:spPr>
            <a:xfrm flipH="1">
              <a:off x="8971554" y="5003248"/>
              <a:ext cx="166863" cy="1773143"/>
            </a:xfrm>
            <a:prstGeom prst="rect">
              <a:avLst/>
            </a:prstGeom>
            <a:solidFill>
              <a:srgbClr val="2ECC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6276" y="5499153"/>
              <a:ext cx="431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800" dirty="0" smtClean="0">
                  <a:latin typeface="Nexa Book" panose="02000000000000000000" pitchFamily="2" charset="0"/>
                </a:rPr>
                <a:t>=</a:t>
              </a:r>
              <a:endParaRPr lang="en-US" sz="4800" dirty="0">
                <a:latin typeface="Nexa Book" panose="02000000000000000000" pitchFamily="2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 flipH="1">
              <a:off x="9664924" y="5003248"/>
              <a:ext cx="709377" cy="17731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flipH="1">
              <a:off x="10655317" y="5003249"/>
              <a:ext cx="153854" cy="85071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080" y="4529558"/>
                  <a:ext cx="431405" cy="5342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2800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210" y="4529558"/>
                  <a:ext cx="43140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1" i="0" dirty="0" smtClean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I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800" b="1" dirty="0">
                    <a:latin typeface="Nexa Book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5978" y="4529558"/>
                  <a:ext cx="431405" cy="5342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9994656" y="547014"/>
            <a:ext cx="1468606" cy="1238929"/>
            <a:chOff x="12383748" y="1219011"/>
            <a:chExt cx="1862104" cy="1570887"/>
          </a:xfrm>
        </p:grpSpPr>
        <p:sp>
          <p:nvSpPr>
            <p:cNvPr id="43" name="Freeform 4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reeform 4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ular Callout 47"/>
              <p:cNvSpPr/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PCA can help you solve this problem.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set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I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I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. As noted earlier, it will give us the best possible approximation any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with only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  <a:latin typeface="+mj-lt"/>
                  </a:rPr>
                  <a:t> columns could have given</a:t>
                </a:r>
              </a:p>
            </p:txBody>
          </p:sp>
        </mc:Choice>
        <mc:Fallback xmlns="">
          <p:sp>
            <p:nvSpPr>
              <p:cNvPr id="48" name="Rectangular Callou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29" y="280640"/>
                <a:ext cx="8308715" cy="1315308"/>
              </a:xfrm>
              <a:prstGeom prst="wedgeRectCallout">
                <a:avLst>
                  <a:gd name="adj1" fmla="val 59836"/>
                  <a:gd name="adj2" fmla="val 58597"/>
                </a:avLst>
              </a:prstGeom>
              <a:blipFill>
                <a:blip r:embed="rId13"/>
                <a:stretch>
                  <a:fillRect l="-332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17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2.08333E-6 -0.06135 C -2.08333E-6 -0.08889 0.1362 -0.12246 0.24688 -0.12246 L 0.49388 -0.12246 " pathEditMode="relative" rAng="0" ptsTypes="AAAA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-6134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-0.05417 C 5E-6 -0.07848 0.13659 -0.1081 0.24766 -0.1081 L 0.49532 -0.1081 " pathEditMode="relative" rAng="0" ptsTypes="AAAA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66" y="-54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07778 C 1.45833E-6 -0.11273 0.13515 -0.15533 0.24505 -0.15533 L 0.49036 -0.15533 " pathEditMode="relative" rAng="0" ptsTypes="AAAA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8" y="-7778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-2.5E-6 -0.01991 C -2.5E-6 -0.02871 0.13841 -0.03935 0.25091 -0.03935 L 0.50209 -0.03935 " pathEditMode="relative" rAng="0" ptsTypes="AA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-1968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007 C 0 -0.14584 0.13398 -0.20116 0.24297 -0.20116 L 0.48594 -0.20116 " pathEditMode="relative" rAng="0" ptsTypes="AAAA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97" y="-10069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-4.375E-6 -0.04306 C -4.375E-6 -0.06273 0.13711 -0.08611 0.24857 -0.08611 L 0.49727 -0.08611 " pathEditMode="relative" rAng="0" ptsTypes="AAAA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57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209 -0.03935 L 0.47826 -0.07176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62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532 -0.1081 L 0.5043 -0.15949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2569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036 -0.15533 L 0.50508 -0.19653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206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94 -0.20116 L 0.47188 -0.23866 " pathEditMode="relative" rAng="0" ptsTypes="AA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-187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27 -0.08611 L 0.49154 -0.04236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" y="217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388 -0.12246 L 0.51901 -0.10602 " pathEditMode="relative" rAng="0" ptsTypes="AA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9" grpId="0" animBg="1"/>
      <p:bldP spid="31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PCA vs Regression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</p:spPr>
            <p:txBody>
              <a:bodyPr/>
              <a:lstStyle/>
              <a:p>
                <a:r>
                  <a:rPr lang="en-IN" dirty="0" smtClean="0"/>
                  <a:t>The previous setup may seem like regression where “labels” are vectors and model is a matrix instead of a vector</a:t>
                </a:r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endParaRPr lang="en-IN" dirty="0" smtClean="0"/>
              </a:p>
              <a:p>
                <a:endParaRPr lang="en-IN" dirty="0"/>
              </a:p>
              <a:p>
                <a:r>
                  <a:rPr lang="en-IN" dirty="0" smtClean="0"/>
                  <a:t>The most important difference is that in </a:t>
                </a:r>
                <a:r>
                  <a:rPr lang="en-IN" dirty="0"/>
                  <a:t>linear regression</a:t>
                </a:r>
                <a:r>
                  <a:rPr lang="en-IN" dirty="0" smtClean="0"/>
                  <a:t>, “features”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are </a:t>
                </a:r>
                <a:r>
                  <a:rPr lang="en-IN" dirty="0"/>
                  <a:t>visible, in low-rank </a:t>
                </a:r>
                <a:r>
                  <a:rPr lang="en-IN" dirty="0" smtClean="0"/>
                  <a:t>modelling setting, they are absent (latent)</a:t>
                </a:r>
              </a:p>
              <a:p>
                <a:r>
                  <a:rPr lang="en-IN" dirty="0" smtClean="0"/>
                  <a:t>In fact, latent variable modelling (</a:t>
                </a:r>
                <a:r>
                  <a:rPr lang="en-IN" dirty="0" err="1" smtClean="0"/>
                  <a:t>AltOpt</a:t>
                </a:r>
                <a:r>
                  <a:rPr lang="en-IN" dirty="0" smtClean="0"/>
                  <a:t>, EM) can indeed be used too</a:t>
                </a:r>
                <a:endParaRPr lang="en-IN" dirty="0"/>
              </a:p>
              <a:p>
                <a:endParaRPr lang="en-IN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3" y="1111624"/>
                <a:ext cx="11938645" cy="5746376"/>
              </a:xfrm>
              <a:blipFill>
                <a:blip r:embed="rId2"/>
                <a:stretch>
                  <a:fillRect l="-562" t="-2545" r="-2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 smtClean="0">
                    <a:solidFill>
                      <a:schemeClr val="accent1"/>
                    </a:solidFill>
                    <a:latin typeface="+mj-lt"/>
                  </a:rPr>
                  <a:t>Linear Regression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sz="2800" b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b="1">
                        <a:latin typeface="Cambria Math" panose="02040503050406030204" pitchFamily="18" charset="0"/>
                      </a:rPr>
                      <m:t>w</m:t>
                    </m:r>
                    <m:r>
                      <a:rPr lang="en-IN" sz="28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IN" dirty="0" smtClean="0">
                    <a:latin typeface="+mj-lt"/>
                  </a:rPr>
                  <a:t>Observed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N" b="1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88" y="2041449"/>
                <a:ext cx="6148090" cy="2913999"/>
              </a:xfrm>
              <a:prstGeom prst="rect">
                <a:avLst/>
              </a:prstGeom>
              <a:blipFill>
                <a:blip r:embed="rId3"/>
                <a:stretch>
                  <a:fillRect l="-2083" t="-3556" b="-5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/>
              <p:cNvSpPr txBox="1">
                <a:spLocks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xa Book" panose="02000000000000000000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IN" dirty="0" smtClean="0">
                    <a:solidFill>
                      <a:schemeClr val="accent1"/>
                    </a:solidFill>
                    <a:latin typeface="+mj-lt"/>
                  </a:rPr>
                  <a:t>Low-rank Modelling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800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sz="2800" b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IN" sz="280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IN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IN" dirty="0">
                    <a:latin typeface="+mj-lt"/>
                  </a:rPr>
                  <a:t>Observed </a:t>
                </a:r>
                <a:r>
                  <a:rPr lang="en-IN" dirty="0" smtClean="0">
                    <a:latin typeface="+mj-lt"/>
                  </a:rPr>
                  <a:t>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N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812" y="2041449"/>
                <a:ext cx="5047600" cy="2913999"/>
              </a:xfrm>
              <a:prstGeom prst="rect">
                <a:avLst/>
              </a:prstGeom>
              <a:blipFill>
                <a:blip r:embed="rId4"/>
                <a:stretch>
                  <a:fillRect l="-2415" t="-3556" b="-31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8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92.9509"/>
  <p:tag name="LATEXADDIN" val="\documentclass{article}&#10;\usepackage{amsmath,amssymb}&#10;\usepackage{olo}&#10;\usepackage[dvipsnames]{xcolor}&#10;\pagestyle{empty}&#10;\begin{document}&#10;&#10;\[&#10;\vz^i \in \bR^k&#10;\]&#10;&#10;\end{document}"/>
  <p:tag name="IGUANATEXSIZE" val="28"/>
  <p:tag name="IGUANATEXCURSOR" val="1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63.4045"/>
  <p:tag name="LATEXADDIN" val="\documentclass{article}&#10;\usepackage{amsmath,amssymb}&#10;\usepackage{olo}&#10;\usepackage[dvipsnames]{xcolor}&#10;\pagestyle{empty}&#10;\begin{document}&#10;&#10;\[&#10;\vx^i = W\vz^i + \vepsilon^i&#10;\]&#10;&#10;\end{document}"/>
  <p:tag name="IGUANATEXSIZE" val="28"/>
  <p:tag name="IGUANATEXCURSOR" val="1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00401"/>
  <p:tag name="ORIGINALWIDTH" val="366.5188"/>
  <p:tag name="LATEXADDIN" val="\documentclass{article}&#10;\usepackage{amsmath,amssymb}&#10;\usepackage{olo}&#10;\usepackage[dvipsnames]{xcolor}&#10;\pagestyle{empty}&#10;\begin{document}&#10;&#10;\[&#10;W \in \bR^{d \times k}&#10;\]&#10;&#10;\end{document}"/>
  <p:tag name="IGUANATEXSIZE" val="28"/>
  <p:tag name="IGUANATEXCURSOR" val="1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8.00401"/>
  <p:tag name="ORIGINALWIDTH" val="366.5188"/>
  <p:tag name="LATEXADDIN" val="\documentclass{article}&#10;\usepackage{amsmath,amssymb}&#10;\usepackage{olo}&#10;\usepackage[dvipsnames]{xcolor}&#10;\pagestyle{empty}&#10;\begin{document}&#10;&#10;\[&#10;W \in \bR^{d \times k}&#10;\]&#10;&#10;\end{document}"/>
  <p:tag name="IGUANATEXSIZE" val="28"/>
  <p:tag name="IGUANATEXCURSOR" val="1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477.0245"/>
  <p:tag name="LATEXADDIN" val="\documentclass{article}&#10;\usepackage{amsmath,amssymb}&#10;\usepackage{olo}&#10;\usepackage[dvipsnames]{xcolor}&#10;\pagestyle{empty}&#10;\begin{document}&#10;&#10;\[&#10;\vz^i \sim \cN(\vzero,I_k)&#10;\]&#10;&#10;\end{document}"/>
  <p:tag name="IGUANATEXSIZE" val="28"/>
  <p:tag name="IGUANATEXCURSOR" val="1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3.50481"/>
  <p:tag name="ORIGINALWIDTH" val="1204.062"/>
  <p:tag name="LATEXADDIN" val="\documentclass{article}&#10;\usepackage{amsmath,amssymb}&#10;\usepackage{olo}&#10;\usepackage[dvipsnames]{xcolor}&#10;\pagestyle{empty}&#10;\begin{document}&#10;&#10;\[&#10;\vx^i = W\vz^i + \vepsilon^i,\ \vepsilon^i \sim \cN(\vzero,\sigma^2\cdot I_d)&#10;\]&#10;&#10;\end{document}"/>
  <p:tag name="IGUANATEXSIZE" val="28"/>
  <p:tag name="IGUANATEXCURSOR" val="217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45</TotalTime>
  <Words>7605</Words>
  <Application>Microsoft Office PowerPoint</Application>
  <PresentationFormat>Widescreen</PresentationFormat>
  <Paragraphs>322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Nexa Bold Regular</vt:lpstr>
      <vt:lpstr>Nexa Book</vt:lpstr>
      <vt:lpstr>Wingdings</vt:lpstr>
      <vt:lpstr>Metropolitan</vt:lpstr>
      <vt:lpstr>Principal Component Analysis</vt:lpstr>
      <vt:lpstr>Principal Component Analysis</vt:lpstr>
      <vt:lpstr>Principal Component Analysis</vt:lpstr>
      <vt:lpstr>The Power Method</vt:lpstr>
      <vt:lpstr>The Power Method</vt:lpstr>
      <vt:lpstr>The Peeling Method</vt:lpstr>
      <vt:lpstr>PCA – the inside story</vt:lpstr>
      <vt:lpstr>Low dimensional Modelling</vt:lpstr>
      <vt:lpstr>PCA vs Regression</vt:lpstr>
      <vt:lpstr>Shortcomings of PCA</vt:lpstr>
      <vt:lpstr>Applications of PCA – Space Savings</vt:lpstr>
      <vt:lpstr>Finding the right value of k</vt:lpstr>
      <vt:lpstr>Applications of PCA – Noise Removal</vt:lpstr>
      <vt:lpstr>Foreground Background Separation</vt:lpstr>
      <vt:lpstr>Denoising, Foreground Extraction</vt:lpstr>
      <vt:lpstr>Applications of PCA – Learning Prototypes</vt:lpstr>
      <vt:lpstr>Eigenfaces [Sirovich and Kirby, Turk and Pentland]</vt:lpstr>
      <vt:lpstr>Latent Semantic Analysis (LSA/LSI)</vt:lpstr>
      <vt:lpstr>Recommendation Systems</vt:lpstr>
      <vt:lpstr>The Many Faces of PCA</vt:lpstr>
      <vt:lpstr>PCA Minimizes Reconstruction Error</vt:lpstr>
      <vt:lpstr>PCA Preserves Maximum Data Variance</vt:lpstr>
      <vt:lpstr>Probabilistic PCA</vt:lpstr>
      <vt:lpstr>Probabilistic PCA [Tipping and Bishop, 1999]</vt:lpstr>
      <vt:lpstr>An MLE For W,σ in PPCA</vt:lpstr>
      <vt:lpstr>PPCA Variants</vt:lpstr>
      <vt:lpstr>Dimensionality Reduction using PPCA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25</cp:revision>
  <dcterms:created xsi:type="dcterms:W3CDTF">2018-07-30T05:08:11Z</dcterms:created>
  <dcterms:modified xsi:type="dcterms:W3CDTF">2020-03-02T14:25:27Z</dcterms:modified>
</cp:coreProperties>
</file>